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F_B7513B63.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41_9F4453C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46_9CEE4EA9.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C_879C6CD3.xml" ContentType="application/vnd.ms-powerpoint.comments+xml"/>
  <Override PartName="/ppt/notesSlides/notesSlide15.xml" ContentType="application/vnd.openxmlformats-officedocument.presentationml.notesSlide+xml"/>
  <Override PartName="/ppt/comments/modernComment_148_7829DB3.xml" ContentType="application/vnd.ms-powerpoint.comments+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comments/modernComment_14B_920CA1D6.xml" ContentType="application/vnd.ms-powerpoint.comments+xml"/>
  <Override PartName="/ppt/theme/themeOverride3.xml" ContentType="application/vnd.openxmlformats-officedocument.themeOverride+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theme/themeOverride6.xml" ContentType="application/vnd.openxmlformats-officedocument.themeOverr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7.xml" ContentType="application/vnd.openxmlformats-officedocument.themeOverr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8.xml" ContentType="application/vnd.openxmlformats-officedocument.themeOverr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32"/>
  </p:notesMasterIdLst>
  <p:handoutMasterIdLst>
    <p:handoutMasterId r:id="rId33"/>
  </p:handoutMasterIdLst>
  <p:sldIdLst>
    <p:sldId id="261" r:id="rId5"/>
    <p:sldId id="317" r:id="rId6"/>
    <p:sldId id="322" r:id="rId7"/>
    <p:sldId id="273" r:id="rId8"/>
    <p:sldId id="318" r:id="rId9"/>
    <p:sldId id="319" r:id="rId10"/>
    <p:sldId id="320" r:id="rId11"/>
    <p:sldId id="321" r:id="rId12"/>
    <p:sldId id="286" r:id="rId13"/>
    <p:sldId id="323" r:id="rId14"/>
    <p:sldId id="324" r:id="rId15"/>
    <p:sldId id="325" r:id="rId16"/>
    <p:sldId id="326" r:id="rId17"/>
    <p:sldId id="329" r:id="rId18"/>
    <p:sldId id="300" r:id="rId19"/>
    <p:sldId id="328" r:id="rId20"/>
    <p:sldId id="334" r:id="rId21"/>
    <p:sldId id="330" r:id="rId22"/>
    <p:sldId id="331" r:id="rId23"/>
    <p:sldId id="332" r:id="rId24"/>
    <p:sldId id="333" r:id="rId25"/>
    <p:sldId id="327" r:id="rId26"/>
    <p:sldId id="335" r:id="rId27"/>
    <p:sldId id="336" r:id="rId28"/>
    <p:sldId id="337" r:id="rId29"/>
    <p:sldId id="338" r:id="rId30"/>
    <p:sldId id="30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E70824-D838-EC46-7CF5-9FFB9E704827}" name="iulianacostil22@gmail.com" initials="" userId="cef0e8ec6f98129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F7991"/>
    <a:srgbClr val="8DBBCA"/>
    <a:srgbClr val="6E9E6C"/>
    <a:srgbClr val="EEEEEE"/>
    <a:srgbClr val="87175F"/>
    <a:srgbClr val="EEC621"/>
    <a:srgbClr val="E58C09"/>
    <a:srgbClr val="43467B"/>
    <a:srgbClr val="AEA422"/>
    <a:srgbClr val="F69E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B52F7-B712-47D0-B856-D18B35CC1E81}" v="621" dt="2023-04-23T16:32:26.953"/>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4" autoAdjust="0"/>
  </p:normalViewPr>
  <p:slideViewPr>
    <p:cSldViewPr>
      <p:cViewPr varScale="1">
        <p:scale>
          <a:sx n="86" d="100"/>
          <a:sy n="86" d="100"/>
        </p:scale>
        <p:origin x="562" y="53"/>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dirty="0" err="1"/>
              <a:t>Latence</a:t>
            </a:r>
            <a:r>
              <a:rPr lang="en-CA" dirty="0"/>
              <a:t> </a:t>
            </a:r>
            <a:r>
              <a:rPr lang="en-CA" dirty="0" err="1"/>
              <a:t>d'écriture</a:t>
            </a:r>
            <a:r>
              <a:rPr lang="en-CA" dirty="0"/>
              <a:t>: lecture 30k/s + </a:t>
            </a:r>
            <a:r>
              <a:rPr lang="en-CA" dirty="0" err="1"/>
              <a:t>écriture</a:t>
            </a:r>
            <a:r>
              <a:rPr lang="en-CA" dirty="0"/>
              <a:t> 30k/s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Apache Cassandra</c:v>
                </c:pt>
              </c:strCache>
            </c:strRef>
          </c:tx>
          <c:spPr>
            <a:solidFill>
              <a:schemeClr val="accent1"/>
            </a:solidFill>
            <a:ln>
              <a:noFill/>
            </a:ln>
            <a:effectLst/>
          </c:spPr>
          <c:invertIfNegative val="0"/>
          <c:cat>
            <c:strRef>
              <c:f>Sheet1!$A$2:$A$4</c:f>
              <c:strCache>
                <c:ptCount val="3"/>
                <c:pt idx="0">
                  <c:v>Avg</c:v>
                </c:pt>
                <c:pt idx="1">
                  <c:v>P99</c:v>
                </c:pt>
                <c:pt idx="2">
                  <c:v>P999</c:v>
                </c:pt>
              </c:strCache>
            </c:strRef>
          </c:cat>
          <c:val>
            <c:numRef>
              <c:f>Sheet1!$B$2:$B$4</c:f>
              <c:numCache>
                <c:formatCode>General</c:formatCode>
                <c:ptCount val="3"/>
                <c:pt idx="0">
                  <c:v>1.5169999999999999</c:v>
                </c:pt>
                <c:pt idx="1">
                  <c:v>14.237</c:v>
                </c:pt>
                <c:pt idx="2">
                  <c:v>263.20999999999998</c:v>
                </c:pt>
              </c:numCache>
            </c:numRef>
          </c:val>
          <c:extLst>
            <c:ext xmlns:c16="http://schemas.microsoft.com/office/drawing/2014/chart" uri="{C3380CC4-5D6E-409C-BE32-E72D297353CC}">
              <c16:uniqueId val="{00000000-E9F9-4209-9318-83E383B1ACB8}"/>
            </c:ext>
          </c:extLst>
        </c:ser>
        <c:ser>
          <c:idx val="1"/>
          <c:order val="1"/>
          <c:tx>
            <c:strRef>
              <c:f>Sheet1!$C$1</c:f>
              <c:strCache>
                <c:ptCount val="1"/>
                <c:pt idx="0">
                  <c:v>Rocksandra</c:v>
                </c:pt>
              </c:strCache>
            </c:strRef>
          </c:tx>
          <c:spPr>
            <a:solidFill>
              <a:schemeClr val="accent2"/>
            </a:solidFill>
            <a:ln>
              <a:noFill/>
            </a:ln>
            <a:effectLst/>
          </c:spPr>
          <c:invertIfNegative val="0"/>
          <c:cat>
            <c:strRef>
              <c:f>Sheet1!$A$2:$A$4</c:f>
              <c:strCache>
                <c:ptCount val="3"/>
                <c:pt idx="0">
                  <c:v>Avg</c:v>
                </c:pt>
                <c:pt idx="1">
                  <c:v>P99</c:v>
                </c:pt>
                <c:pt idx="2">
                  <c:v>P999</c:v>
                </c:pt>
              </c:strCache>
            </c:strRef>
          </c:cat>
          <c:val>
            <c:numRef>
              <c:f>Sheet1!$C$2:$C$4</c:f>
              <c:numCache>
                <c:formatCode>General</c:formatCode>
                <c:ptCount val="3"/>
                <c:pt idx="0">
                  <c:v>0.80200000000000005</c:v>
                </c:pt>
                <c:pt idx="1">
                  <c:v>3.3109999999999999</c:v>
                </c:pt>
                <c:pt idx="2">
                  <c:v>11.864000000000001</c:v>
                </c:pt>
              </c:numCache>
            </c:numRef>
          </c:val>
          <c:extLst>
            <c:ext xmlns:c16="http://schemas.microsoft.com/office/drawing/2014/chart" uri="{C3380CC4-5D6E-409C-BE32-E72D297353CC}">
              <c16:uniqueId val="{00000001-E9F9-4209-9318-83E383B1ACB8}"/>
            </c:ext>
          </c:extLst>
        </c:ser>
        <c:dLbls>
          <c:showLegendKey val="0"/>
          <c:showVal val="0"/>
          <c:showCatName val="0"/>
          <c:showSerName val="0"/>
          <c:showPercent val="0"/>
          <c:showBubbleSize val="0"/>
        </c:dLbls>
        <c:gapWidth val="219"/>
        <c:overlap val="-27"/>
        <c:axId val="818701344"/>
        <c:axId val="1767825791"/>
      </c:barChart>
      <c:catAx>
        <c:axId val="818701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7825791"/>
        <c:crosses val="autoZero"/>
        <c:auto val="1"/>
        <c:lblAlgn val="ctr"/>
        <c:lblOffset val="100"/>
        <c:noMultiLvlLbl val="0"/>
      </c:catAx>
      <c:valAx>
        <c:axId val="1767825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dirty="0"/>
                  <a:t> temps</a:t>
                </a:r>
                <a:r>
                  <a:rPr lang="en-CA" baseline="0" dirty="0"/>
                  <a:t> de </a:t>
                </a:r>
                <a:r>
                  <a:rPr lang="en-CA" baseline="0" dirty="0" err="1"/>
                  <a:t>latence</a:t>
                </a:r>
                <a:r>
                  <a:rPr lang="en-CA" baseline="0" dirty="0"/>
                  <a:t> </a:t>
                </a:r>
                <a:r>
                  <a:rPr lang="en-CA" baseline="0" dirty="0" err="1"/>
                  <a:t>en</a:t>
                </a:r>
                <a:r>
                  <a:rPr lang="en-CA" baseline="0" dirty="0"/>
                  <a:t> </a:t>
                </a:r>
                <a:r>
                  <a:rPr lang="en-CA" baseline="0" dirty="0" err="1"/>
                  <a:t>ms</a:t>
                </a:r>
                <a:endParaRPr lang="en-CA" baseline="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8701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BE" dirty="0"/>
              <a:t>P999</a:t>
            </a:r>
            <a:r>
              <a:rPr lang="fr-BE" baseline="0" dirty="0"/>
              <a:t> latence de lecture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Apache Cassandra</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50000</c:v>
                </c:pt>
                <c:pt idx="1">
                  <c:v>100000</c:v>
                </c:pt>
                <c:pt idx="2">
                  <c:v>150000</c:v>
                </c:pt>
                <c:pt idx="3">
                  <c:v>200000</c:v>
                </c:pt>
                <c:pt idx="4">
                  <c:v>250000</c:v>
                </c:pt>
                <c:pt idx="5">
                  <c:v>300000</c:v>
                </c:pt>
                <c:pt idx="6">
                  <c:v>350000</c:v>
                </c:pt>
              </c:numCache>
            </c:numRef>
          </c:cat>
          <c:val>
            <c:numRef>
              <c:f>Sheet1!$B$2:$B$8</c:f>
              <c:numCache>
                <c:formatCode>General</c:formatCode>
                <c:ptCount val="7"/>
                <c:pt idx="0">
                  <c:v>6.8659999999999997</c:v>
                </c:pt>
                <c:pt idx="1">
                  <c:v>11.864000000000001</c:v>
                </c:pt>
                <c:pt idx="2">
                  <c:v>17.084</c:v>
                </c:pt>
              </c:numCache>
            </c:numRef>
          </c:val>
          <c:smooth val="0"/>
          <c:extLst>
            <c:ext xmlns:c16="http://schemas.microsoft.com/office/drawing/2014/chart" uri="{C3380CC4-5D6E-409C-BE32-E72D297353CC}">
              <c16:uniqueId val="{00000000-F3AD-4C75-B35B-04100233D47C}"/>
            </c:ext>
          </c:extLst>
        </c:ser>
        <c:ser>
          <c:idx val="1"/>
          <c:order val="1"/>
          <c:tx>
            <c:strRef>
              <c:f>Sheet1!$C$1</c:f>
              <c:strCache>
                <c:ptCount val="1"/>
                <c:pt idx="0">
                  <c:v>Rocksandra</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50000</c:v>
                </c:pt>
                <c:pt idx="1">
                  <c:v>100000</c:v>
                </c:pt>
                <c:pt idx="2">
                  <c:v>150000</c:v>
                </c:pt>
                <c:pt idx="3">
                  <c:v>200000</c:v>
                </c:pt>
                <c:pt idx="4">
                  <c:v>250000</c:v>
                </c:pt>
                <c:pt idx="5">
                  <c:v>300000</c:v>
                </c:pt>
                <c:pt idx="6">
                  <c:v>350000</c:v>
                </c:pt>
              </c:numCache>
            </c:numRef>
          </c:cat>
          <c:val>
            <c:numRef>
              <c:f>Sheet1!$C$2:$C$8</c:f>
              <c:numCache>
                <c:formatCode>General</c:formatCode>
                <c:ptCount val="7"/>
                <c:pt idx="0">
                  <c:v>3.9729999999999999</c:v>
                </c:pt>
                <c:pt idx="1">
                  <c:v>6.8659999999999997</c:v>
                </c:pt>
                <c:pt idx="2">
                  <c:v>6.8659999999999997</c:v>
                </c:pt>
                <c:pt idx="3">
                  <c:v>6.8659999999999997</c:v>
                </c:pt>
                <c:pt idx="4">
                  <c:v>7.5</c:v>
                </c:pt>
                <c:pt idx="5">
                  <c:v>8.2390000000000008</c:v>
                </c:pt>
              </c:numCache>
            </c:numRef>
          </c:val>
          <c:smooth val="0"/>
          <c:extLst>
            <c:ext xmlns:c16="http://schemas.microsoft.com/office/drawing/2014/chart" uri="{C3380CC4-5D6E-409C-BE32-E72D297353CC}">
              <c16:uniqueId val="{00000001-F3AD-4C75-B35B-04100233D47C}"/>
            </c:ext>
          </c:extLst>
        </c:ser>
        <c:dLbls>
          <c:showLegendKey val="0"/>
          <c:showVal val="1"/>
          <c:showCatName val="0"/>
          <c:showSerName val="0"/>
          <c:showPercent val="0"/>
          <c:showBubbleSize val="0"/>
        </c:dLbls>
        <c:smooth val="0"/>
        <c:axId val="57373216"/>
        <c:axId val="57370816"/>
      </c:lineChart>
      <c:catAx>
        <c:axId val="57373216"/>
        <c:scaling>
          <c:orientation val="minMax"/>
        </c:scaling>
        <c:delete val="0"/>
        <c:axPos val="b"/>
        <c:title>
          <c:tx>
            <c:rich>
              <a:bodyPr rot="0" spcFirstLastPara="1" vertOverflow="ellipsis" vert="horz" wrap="square" anchor="ctr" anchorCtr="1"/>
              <a:lstStyle/>
              <a:p>
                <a:pPr>
                  <a:defRPr lang="fr-BE" sz="1600" b="0" i="0" u="none" strike="noStrike" kern="1200" baseline="0" dirty="0" smtClean="0">
                    <a:solidFill>
                      <a:prstClr val="black">
                        <a:lumMod val="65000"/>
                        <a:lumOff val="35000"/>
                      </a:prstClr>
                    </a:solidFill>
                    <a:effectLst/>
                    <a:latin typeface="+mn-lt"/>
                    <a:ea typeface="+mn-ea"/>
                    <a:cs typeface="+mn-cs"/>
                  </a:defRPr>
                </a:pPr>
                <a:r>
                  <a:rPr lang="fr-BE" sz="1600" b="0" i="0" u="none" strike="noStrike" kern="1200" baseline="0" dirty="0">
                    <a:solidFill>
                      <a:prstClr val="black">
                        <a:lumMod val="65000"/>
                        <a:lumOff val="35000"/>
                      </a:prstClr>
                    </a:solidFill>
                    <a:effectLst/>
                    <a:latin typeface="+mn-lt"/>
                    <a:ea typeface="+mn-ea"/>
                    <a:cs typeface="+mn-cs"/>
                  </a:rPr>
                  <a:t>nombre de requêtes par seconde</a:t>
                </a:r>
              </a:p>
            </c:rich>
          </c:tx>
          <c:overlay val="0"/>
          <c:spPr>
            <a:noFill/>
            <a:ln>
              <a:noFill/>
            </a:ln>
            <a:effectLst/>
          </c:spPr>
          <c:txPr>
            <a:bodyPr rot="0" spcFirstLastPara="1" vertOverflow="ellipsis" vert="horz" wrap="square" anchor="ctr" anchorCtr="1"/>
            <a:lstStyle/>
            <a:p>
              <a:pPr>
                <a:defRPr lang="fr-BE" sz="1600" b="0" i="0" u="none" strike="noStrike" kern="1200" baseline="0" dirty="0" smtClean="0">
                  <a:solidFill>
                    <a:prstClr val="black">
                      <a:lumMod val="65000"/>
                      <a:lumOff val="35000"/>
                    </a:prstClr>
                  </a:solidFill>
                  <a:effectLst/>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370816"/>
        <c:crosses val="autoZero"/>
        <c:auto val="1"/>
        <c:lblAlgn val="ctr"/>
        <c:lblOffset val="100"/>
        <c:noMultiLvlLbl val="0"/>
      </c:catAx>
      <c:valAx>
        <c:axId val="5737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sz="1800" b="0" i="0" baseline="0" dirty="0">
                    <a:effectLst/>
                  </a:rPr>
                  <a:t> </a:t>
                </a:r>
                <a:r>
                  <a:rPr lang="en-CA" sz="1600" b="0" i="0" baseline="0" dirty="0">
                    <a:effectLst/>
                  </a:rPr>
                  <a:t>temps de </a:t>
                </a:r>
                <a:r>
                  <a:rPr lang="en-CA" sz="1600" b="0" i="0" baseline="0" dirty="0" err="1">
                    <a:effectLst/>
                  </a:rPr>
                  <a:t>latence</a:t>
                </a:r>
                <a:r>
                  <a:rPr lang="en-CA" sz="1600" b="0" i="0" baseline="0" dirty="0">
                    <a:effectLst/>
                  </a:rPr>
                  <a:t> de lecture</a:t>
                </a:r>
              </a:p>
              <a:p>
                <a:pPr>
                  <a:defRPr/>
                </a:pPr>
                <a:r>
                  <a:rPr lang="en-CA" sz="1600" b="0" i="0" baseline="0" dirty="0" err="1">
                    <a:effectLst/>
                  </a:rPr>
                  <a:t>en</a:t>
                </a:r>
                <a:r>
                  <a:rPr lang="en-CA" sz="1600" b="0" i="0" baseline="0" dirty="0">
                    <a:effectLst/>
                  </a:rPr>
                  <a:t> </a:t>
                </a:r>
                <a:r>
                  <a:rPr lang="en-CA" sz="1600" b="0" i="0" baseline="0" dirty="0" err="1">
                    <a:effectLst/>
                  </a:rPr>
                  <a:t>ms</a:t>
                </a:r>
                <a:endParaRPr lang="en-CA" dirty="0">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3732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Utilisation d'Apache Cassandra dans l'industrie</c:v>
                </c:pt>
              </c:strCache>
            </c:strRef>
          </c:tx>
          <c:spPr>
            <a:solidFill>
              <a:schemeClr val="accent1"/>
            </a:solidFill>
            <a:ln>
              <a:noFill/>
            </a:ln>
            <a:effectLst/>
          </c:spPr>
          <c:invertIfNegative val="0"/>
          <c:cat>
            <c:strRef>
              <c:f>Sheet1!$A$2:$A$10</c:f>
              <c:strCache>
                <c:ptCount val="9"/>
                <c:pt idx="0">
                  <c:v>Technologies de l'information et services</c:v>
                </c:pt>
                <c:pt idx="1">
                  <c:v>Logiciels</c:v>
                </c:pt>
                <c:pt idx="2">
                  <c:v>Services financiers</c:v>
                </c:pt>
                <c:pt idx="3">
                  <c:v>Internet</c:v>
                </c:pt>
                <c:pt idx="4">
                  <c:v>Télécommunication</c:v>
                </c:pt>
                <c:pt idx="5">
                  <c:v>Enseignement supérieur</c:v>
                </c:pt>
                <c:pt idx="6">
                  <c:v>Marketing et publicité</c:v>
                </c:pt>
                <c:pt idx="7">
                  <c:v>Hôpital et soins de santé</c:v>
                </c:pt>
                <c:pt idx="8">
                  <c:v>Secteur bancaire</c:v>
                </c:pt>
              </c:strCache>
            </c:strRef>
          </c:cat>
          <c:val>
            <c:numRef>
              <c:f>Sheet1!$B$2:$B$10</c:f>
              <c:numCache>
                <c:formatCode>General</c:formatCode>
                <c:ptCount val="9"/>
                <c:pt idx="0">
                  <c:v>2370</c:v>
                </c:pt>
                <c:pt idx="1">
                  <c:v>1255</c:v>
                </c:pt>
                <c:pt idx="2">
                  <c:v>412</c:v>
                </c:pt>
                <c:pt idx="3">
                  <c:v>402</c:v>
                </c:pt>
                <c:pt idx="4">
                  <c:v>230</c:v>
                </c:pt>
                <c:pt idx="5">
                  <c:v>199</c:v>
                </c:pt>
                <c:pt idx="6">
                  <c:v>182</c:v>
                </c:pt>
                <c:pt idx="7">
                  <c:v>164</c:v>
                </c:pt>
                <c:pt idx="8">
                  <c:v>137</c:v>
                </c:pt>
              </c:numCache>
            </c:numRef>
          </c:val>
          <c:extLst>
            <c:ext xmlns:c16="http://schemas.microsoft.com/office/drawing/2014/chart" uri="{C3380CC4-5D6E-409C-BE32-E72D297353CC}">
              <c16:uniqueId val="{00000000-7A7B-4201-9B3D-54EE4E978772}"/>
            </c:ext>
          </c:extLst>
        </c:ser>
        <c:dLbls>
          <c:showLegendKey val="0"/>
          <c:showVal val="0"/>
          <c:showCatName val="0"/>
          <c:showSerName val="0"/>
          <c:showPercent val="0"/>
          <c:showBubbleSize val="0"/>
        </c:dLbls>
        <c:gapWidth val="75"/>
        <c:overlap val="-25"/>
        <c:axId val="816988223"/>
        <c:axId val="816991103"/>
      </c:barChart>
      <c:catAx>
        <c:axId val="81698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6991103"/>
        <c:crosses val="autoZero"/>
        <c:auto val="1"/>
        <c:lblAlgn val="ctr"/>
        <c:lblOffset val="100"/>
        <c:noMultiLvlLbl val="0"/>
      </c:catAx>
      <c:valAx>
        <c:axId val="816991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6988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C_879C6CD3.xml><?xml version="1.0" encoding="utf-8"?>
<p188:cmLst xmlns:a="http://schemas.openxmlformats.org/drawingml/2006/main" xmlns:r="http://schemas.openxmlformats.org/officeDocument/2006/relationships" xmlns:p188="http://schemas.microsoft.com/office/powerpoint/2018/8/main">
  <p188:cm id="{5FC67A29-5BC0-4D84-BFAB-21D2BDB39A79}" authorId="{44E70824-D838-EC46-7CF5-9FFB9E704827}" created="2023-04-23T09:35:25.345">
    <ac:deMkLst xmlns:ac="http://schemas.microsoft.com/office/drawing/2013/main/command">
      <pc:docMk xmlns:pc="http://schemas.microsoft.com/office/powerpoint/2013/main/command"/>
      <pc:sldMk xmlns:pc="http://schemas.microsoft.com/office/powerpoint/2013/main/command" cId="2275175635" sldId="300"/>
      <ac:spMk id="23" creationId="{2F8BDB9A-6E49-4052-924A-83FDD2B0A487}"/>
    </ac:deMkLst>
    <p188:txBody>
      <a:bodyPr/>
      <a:lstStyle/>
      <a:p>
        <a:r>
          <a:rPr lang="en-CA"/>
          <a:t>De toute évidence, les clusters peuvent facilement évoluer grâce à la mise à l'échelle élastique, qui est un sous-ensemble de la mise à l'échelle horizontale. Pour ce faire, le cluster doit être en mesure d'accepter de nouveaux nœuds, qui peuvent obtenir des copies de tout ou partie des données et commencer à répondre aux nouvelles demandes des utilisateurs sans interruption majeure ni reconfiguration du cluster.
</a:t>
        </a:r>
      </a:p>
    </p188:txBody>
  </p188:cm>
</p188:cmLst>
</file>

<file path=ppt/comments/modernComment_13F_B7513B63.xml><?xml version="1.0" encoding="utf-8"?>
<p188:cmLst xmlns:a="http://schemas.openxmlformats.org/drawingml/2006/main" xmlns:r="http://schemas.openxmlformats.org/officeDocument/2006/relationships" xmlns:p188="http://schemas.microsoft.com/office/powerpoint/2018/8/main">
  <p188:cm id="{57335398-0D95-4937-8360-65787EECE49B}" authorId="{44E70824-D838-EC46-7CF5-9FFB9E704827}" created="2023-04-22T20:32:13.537">
    <pc:sldMkLst xmlns:pc="http://schemas.microsoft.com/office/powerpoint/2013/main/command">
      <pc:docMk/>
      <pc:sldMk cId="3075554147" sldId="319"/>
    </pc:sldMkLst>
    <p188:txBody>
      <a:bodyPr/>
      <a:lstStyle/>
      <a:p>
        <a:r>
          <a:rPr lang="en-CA"/>
          <a:t>De plus, vous n'avez pas besoin d'enregistrer une valeur pour chaque colonne chaque fois que vous enregistrez une nouvelle entité. Parfois, vous ne connaissez pas la valeur de chaque colonne pour une entité particulière. Par exemple, certains ont un deuxième numéro de téléphone et d'autres non. De plus, les formulaires en ligne soutenus par Apache Cassandra ont des champs qui sont facultatifs et d'autres qui sont obligatoires. Au lieu de stocker null pour les valeurs inconnues qui gaspillent de l'espace, nous ne stockons tout simplement pas cette colonne pour cette ligne.</a:t>
        </a:r>
      </a:p>
    </p188:txBody>
  </p188:cm>
</p188:cmLst>
</file>

<file path=ppt/comments/modernComment_141_9F4453CB.xml><?xml version="1.0" encoding="utf-8"?>
<p188:cmLst xmlns:a="http://schemas.openxmlformats.org/drawingml/2006/main" xmlns:r="http://schemas.openxmlformats.org/officeDocument/2006/relationships" xmlns:p188="http://schemas.microsoft.com/office/powerpoint/2018/8/main">
  <p188:cm id="{FFF00080-233B-44D6-8F8C-3295246693E6}" authorId="{44E70824-D838-EC46-7CF5-9FFB9E704827}" created="2023-04-22T20:39:37.169">
    <ac:deMkLst xmlns:ac="http://schemas.microsoft.com/office/drawing/2013/main/command">
      <pc:docMk xmlns:pc="http://schemas.microsoft.com/office/powerpoint/2013/main/command"/>
      <pc:sldMk xmlns:pc="http://schemas.microsoft.com/office/powerpoint/2013/main/command" cId="2672055243" sldId="321"/>
      <ac:spMk id="7" creationId="{3D6AEA66-B8CE-A229-9E18-5C36560A45E9}"/>
    </ac:deMkLst>
    <p188:txBody>
      <a:bodyPr/>
      <a:lstStyle/>
      <a:p>
        <a:r>
          <a:rPr lang="en-CA"/>
          <a:t>Par exemple, un keyspace, contrairement à une base de données relationnelle, n'applique pas de schéma fixe pour les données stockées dans des tables. Les tables d'un keyspace peuvent avoir des schémas différents et être optimisées pour diverses charges de travail.</a:t>
        </a:r>
      </a:p>
    </p188:txBody>
  </p188:cm>
</p188:cmLst>
</file>

<file path=ppt/comments/modernComment_146_9CEE4EA9.xml><?xml version="1.0" encoding="utf-8"?>
<p188:cmLst xmlns:a="http://schemas.openxmlformats.org/drawingml/2006/main" xmlns:r="http://schemas.openxmlformats.org/officeDocument/2006/relationships" xmlns:p188="http://schemas.microsoft.com/office/powerpoint/2018/8/main">
  <p188:cm id="{AD3FBFD2-D9C9-4C3A-AC23-34BE99FC2E73}" authorId="{44E70824-D838-EC46-7CF5-9FFB9E704827}" created="2023-04-22T21:27:47.555">
    <ac:deMkLst xmlns:ac="http://schemas.microsoft.com/office/drawing/2013/main/command">
      <pc:docMk xmlns:pc="http://schemas.microsoft.com/office/powerpoint/2013/main/command"/>
      <pc:sldMk xmlns:pc="http://schemas.microsoft.com/office/powerpoint/2013/main/command" cId="2632863401" sldId="326"/>
      <ac:spMk id="4" creationId="{7090ECA1-FC61-C09A-E2D5-1EAD3100D737}"/>
    </ac:deMkLst>
    <p188:txBody>
      <a:bodyPr/>
      <a:lstStyle/>
      <a:p>
        <a:r>
          <a:rPr lang="en-CA"/>
          <a:t>Par exemple, si deux nœuds annoncent des adresses IP différentes pour un même nœud, le nœud qui a la plus haute adresse IP est considéré comme étant le "vrai" nœud.</a:t>
        </a:r>
      </a:p>
    </p188:txBody>
  </p188:cm>
  <p188:cm id="{105FD8BD-FF56-4281-8244-AB1D76E728EE}" authorId="{44E70824-D838-EC46-7CF5-9FFB9E704827}" created="2023-04-22T21:28:23.732">
    <ac:deMkLst xmlns:ac="http://schemas.microsoft.com/office/drawing/2013/main/command">
      <pc:docMk xmlns:pc="http://schemas.microsoft.com/office/powerpoint/2013/main/command"/>
      <pc:sldMk xmlns:pc="http://schemas.microsoft.com/office/powerpoint/2013/main/command" cId="2632863401" sldId="326"/>
      <ac:spMk id="4" creationId="{7090ECA1-FC61-C09A-E2D5-1EAD3100D737}"/>
    </ac:deMkLst>
    <p188:txBody>
      <a:bodyPr/>
      <a:lstStyle/>
      <a:p>
        <a:r>
          <a:rPr lang="en-CA"/>
          <a:t>Il tire son nom de l'idée que les nœuds communiquent des informations à leurs voisins de manière similaire à la façon dont les gens échangent des ragots dans une communauté.</a:t>
        </a:r>
      </a:p>
    </p188:txBody>
  </p188:cm>
</p188:cmLst>
</file>

<file path=ppt/comments/modernComment_148_7829DB3.xml><?xml version="1.0" encoding="utf-8"?>
<p188:cmLst xmlns:a="http://schemas.openxmlformats.org/drawingml/2006/main" xmlns:r="http://schemas.openxmlformats.org/officeDocument/2006/relationships" xmlns:p188="http://schemas.microsoft.com/office/powerpoint/2018/8/main">
  <p188:cm id="{D7934FD0-B3A2-4B0D-B7CD-554DA8CD6980}" authorId="{44E70824-D838-EC46-7CF5-9FFB9E704827}" created="2023-04-23T09:45:49.269">
    <pc:sldMkLst xmlns:pc="http://schemas.microsoft.com/office/powerpoint/2013/main/command">
      <pc:docMk/>
      <pc:sldMk cId="126000563" sldId="328"/>
    </pc:sldMkLst>
    <p188:txBody>
      <a:bodyPr/>
      <a:lstStyle/>
      <a:p>
        <a:r>
          <a:rPr lang="en-CA"/>
          <a:t>Ce qui peut être un facteur de limitation pour certaines applications bancaires qui ont besoin de cohérence absolue et de transactions garanties.</a:t>
        </a:r>
      </a:p>
    </p188:txBody>
  </p188:cm>
</p188:cmLst>
</file>

<file path=ppt/comments/modernComment_14B_920CA1D6.xml><?xml version="1.0" encoding="utf-8"?>
<p188:cmLst xmlns:a="http://schemas.openxmlformats.org/drawingml/2006/main" xmlns:r="http://schemas.openxmlformats.org/officeDocument/2006/relationships" xmlns:p188="http://schemas.microsoft.com/office/powerpoint/2018/8/main">
  <p188:cm id="{83357005-18DD-47E2-AF6C-D6C375A97994}" authorId="{44E70824-D838-EC46-7CF5-9FFB9E704827}" created="2023-04-23T09:58:13.537">
    <ac:deMkLst xmlns:ac="http://schemas.microsoft.com/office/drawing/2013/main/command">
      <pc:docMk xmlns:pc="http://schemas.microsoft.com/office/powerpoint/2013/main/command"/>
      <pc:sldMk xmlns:pc="http://schemas.microsoft.com/office/powerpoint/2013/main/command" cId="2450301398" sldId="331"/>
      <ac:spMk id="4" creationId="{7090ECA1-FC61-C09A-E2D5-1EAD3100D737}"/>
    </ac:deMkLst>
    <p188:txBody>
      <a:bodyPr/>
      <a:lstStyle/>
      <a:p>
        <a:r>
          <a:rPr lang="en-CA"/>
          <a:t>Il convient de noter que l'inclusion de mesures cryptographiques pourrait réduire les performances de Cassandra. Dans ce cas, il est essentiel de sélectionner les options de chiffrement en fonction de l'importance des données contenues dans la base de données et du niveau de protection requis. Nous vous recommandons également de mettre en place un système de gestion des clés solides et d'analyser périodiquement les journaux pour détecter tout comportement inhabituel afin de renforcer la sécurité.</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4/23/2023</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4/23/2023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11</a:t>
            </a:fld>
            <a:endParaRPr lang="en-US" noProof="0" dirty="0"/>
          </a:p>
        </p:txBody>
      </p:sp>
    </p:spTree>
    <p:extLst>
      <p:ext uri="{BB962C8B-B14F-4D97-AF65-F5344CB8AC3E}">
        <p14:creationId xmlns:p14="http://schemas.microsoft.com/office/powerpoint/2010/main" val="107441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12</a:t>
            </a:fld>
            <a:endParaRPr lang="en-US" noProof="0" dirty="0"/>
          </a:p>
        </p:txBody>
      </p:sp>
    </p:spTree>
    <p:extLst>
      <p:ext uri="{BB962C8B-B14F-4D97-AF65-F5344CB8AC3E}">
        <p14:creationId xmlns:p14="http://schemas.microsoft.com/office/powerpoint/2010/main" val="101880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13</a:t>
            </a:fld>
            <a:endParaRPr lang="en-US" noProof="0" dirty="0"/>
          </a:p>
        </p:txBody>
      </p:sp>
    </p:spTree>
    <p:extLst>
      <p:ext uri="{BB962C8B-B14F-4D97-AF65-F5344CB8AC3E}">
        <p14:creationId xmlns:p14="http://schemas.microsoft.com/office/powerpoint/2010/main" val="2613238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14</a:t>
            </a:fld>
            <a:endParaRPr lang="en-US" noProof="0" dirty="0"/>
          </a:p>
        </p:txBody>
      </p:sp>
    </p:spTree>
    <p:extLst>
      <p:ext uri="{BB962C8B-B14F-4D97-AF65-F5344CB8AC3E}">
        <p14:creationId xmlns:p14="http://schemas.microsoft.com/office/powerpoint/2010/main" val="85445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16</a:t>
            </a:fld>
            <a:endParaRPr lang="en-US" noProof="0" dirty="0"/>
          </a:p>
        </p:txBody>
      </p:sp>
    </p:spTree>
    <p:extLst>
      <p:ext uri="{BB962C8B-B14F-4D97-AF65-F5344CB8AC3E}">
        <p14:creationId xmlns:p14="http://schemas.microsoft.com/office/powerpoint/2010/main" val="362288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121927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18</a:t>
            </a:fld>
            <a:endParaRPr lang="en-US" noProof="0" dirty="0"/>
          </a:p>
        </p:txBody>
      </p:sp>
    </p:spTree>
    <p:extLst>
      <p:ext uri="{BB962C8B-B14F-4D97-AF65-F5344CB8AC3E}">
        <p14:creationId xmlns:p14="http://schemas.microsoft.com/office/powerpoint/2010/main" val="607443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dirty="0"/>
          </a:p>
        </p:txBody>
      </p:sp>
    </p:spTree>
    <p:extLst>
      <p:ext uri="{BB962C8B-B14F-4D97-AF65-F5344CB8AC3E}">
        <p14:creationId xmlns:p14="http://schemas.microsoft.com/office/powerpoint/2010/main" val="1132571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dirty="0"/>
          </a:p>
        </p:txBody>
      </p:sp>
    </p:spTree>
    <p:extLst>
      <p:ext uri="{BB962C8B-B14F-4D97-AF65-F5344CB8AC3E}">
        <p14:creationId xmlns:p14="http://schemas.microsoft.com/office/powerpoint/2010/main" val="205288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3059611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3236470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dirty="0"/>
          </a:p>
        </p:txBody>
      </p:sp>
    </p:spTree>
    <p:extLst>
      <p:ext uri="{BB962C8B-B14F-4D97-AF65-F5344CB8AC3E}">
        <p14:creationId xmlns:p14="http://schemas.microsoft.com/office/powerpoint/2010/main" val="4076591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23</a:t>
            </a:fld>
            <a:endParaRPr lang="en-US" noProof="0" dirty="0"/>
          </a:p>
        </p:txBody>
      </p:sp>
    </p:spTree>
    <p:extLst>
      <p:ext uri="{BB962C8B-B14F-4D97-AF65-F5344CB8AC3E}">
        <p14:creationId xmlns:p14="http://schemas.microsoft.com/office/powerpoint/2010/main" val="155287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24</a:t>
            </a:fld>
            <a:endParaRPr lang="en-US" noProof="0" dirty="0"/>
          </a:p>
        </p:txBody>
      </p:sp>
    </p:spTree>
    <p:extLst>
      <p:ext uri="{BB962C8B-B14F-4D97-AF65-F5344CB8AC3E}">
        <p14:creationId xmlns:p14="http://schemas.microsoft.com/office/powerpoint/2010/main" val="872677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25</a:t>
            </a:fld>
            <a:endParaRPr lang="en-US" noProof="0" dirty="0"/>
          </a:p>
        </p:txBody>
      </p:sp>
    </p:spTree>
    <p:extLst>
      <p:ext uri="{BB962C8B-B14F-4D97-AF65-F5344CB8AC3E}">
        <p14:creationId xmlns:p14="http://schemas.microsoft.com/office/powerpoint/2010/main" val="2344206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26</a:t>
            </a:fld>
            <a:endParaRPr lang="en-US" noProof="0" dirty="0"/>
          </a:p>
        </p:txBody>
      </p:sp>
    </p:spTree>
    <p:extLst>
      <p:ext uri="{BB962C8B-B14F-4D97-AF65-F5344CB8AC3E}">
        <p14:creationId xmlns:p14="http://schemas.microsoft.com/office/powerpoint/2010/main" val="271932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27</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112129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83634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343731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393367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96365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6_9CEE4EA9.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microsoft.com/office/2018/10/relationships/comments" Target="../comments/modernComment_12C_879C6CD3.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48_7829DB3.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microsoft.com/office/2018/10/relationships/comments" Target="../comments/modernComment_14B_920CA1D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4.svg"/><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hemeOverride" Target="../theme/themeOverride6.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hemeOverride" Target="../theme/themeOverride7.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hemeOverride" Target="../theme/themeOverride8.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3F_B7513B63.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1_9F4453CB.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network made up of connected lines and dots">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saturation sat="0"/>
                    </a14:imgEffect>
                  </a14:imgLayer>
                </a14:imgProps>
              </a:ext>
            </a:extLst>
          </a:blip>
          <a:srcRect t="21875" b="21875"/>
          <a:stretch/>
        </p:blipFill>
        <p:spPr>
          <a:xfrm>
            <a:off x="-15767" y="-26395"/>
            <a:ext cx="12192000" cy="6858000"/>
          </a:xfrm>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a:solidFill>
            <a:schemeClr val="accent1"/>
          </a:solidFill>
        </p:spPr>
        <p:txBody>
          <a:bodyPr/>
          <a:lstStyle/>
          <a:p>
            <a:endParaRPr lang="en-US" dirty="0">
              <a:solidFill>
                <a:srgbClr val="1F7991">
                  <a:alpha val="0"/>
                </a:srgbClr>
              </a:solidFill>
            </a:endParaRPr>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p:txBody>
          <a:bodyPr>
            <a:normAutofit/>
          </a:bodyPr>
          <a:lstStyle/>
          <a:p>
            <a:r>
              <a:rPr lang="en-US" dirty="0"/>
              <a:t>La base de </a:t>
            </a:r>
            <a:r>
              <a:rPr lang="en-US" dirty="0" err="1"/>
              <a:t>donn</a:t>
            </a:r>
            <a:r>
              <a:rPr lang="en-CA" dirty="0"/>
              <a:t>É</a:t>
            </a:r>
            <a:r>
              <a:rPr lang="en-US" dirty="0"/>
              <a:t>es Apache Cassandra</a:t>
            </a:r>
            <a:br>
              <a:rPr lang="en-US" dirty="0"/>
            </a:br>
            <a:endParaRPr lang="en-US"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p:txBody>
          <a:bodyPr/>
          <a:lstStyle/>
          <a:p>
            <a:r>
              <a:rPr lang="en-US" dirty="0" err="1"/>
              <a:t>Costil</a:t>
            </a:r>
            <a:r>
              <a:rPr lang="en-US" dirty="0"/>
              <a:t> Iuliana</a:t>
            </a:r>
          </a:p>
          <a:p>
            <a:r>
              <a:rPr lang="en-US" dirty="0"/>
              <a:t>Hadj Youssef Nader</a:t>
            </a:r>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Architecture et </a:t>
            </a:r>
            <a:r>
              <a:rPr lang="fr-FR" dirty="0" err="1"/>
              <a:t>mechanismes</a:t>
            </a:r>
            <a:r>
              <a:rPr lang="fr-FR" dirty="0"/>
              <a:t> utilisées dans Cassandra</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57201"/>
          </a:xfrm>
        </p:spPr>
        <p:txBody>
          <a:bodyPr/>
          <a:lstStyle/>
          <a:p>
            <a:r>
              <a:rPr lang="fr-FR" dirty="0"/>
              <a:t>Vue d'ensemble de l'architecture de Cassandra</a:t>
            </a:r>
          </a:p>
          <a:p>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A7B0D4CC-E9B1-CBCA-9606-458ED8C6D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604" y="2410181"/>
            <a:ext cx="7128792" cy="401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59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Architecture et </a:t>
            </a:r>
            <a:r>
              <a:rPr lang="fr-FR" dirty="0" err="1"/>
              <a:t>mechanismes</a:t>
            </a:r>
            <a:r>
              <a:rPr lang="fr-FR" dirty="0"/>
              <a:t> utilisées dans Cassandra</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24732"/>
          </a:xfrm>
        </p:spPr>
        <p:txBody>
          <a:bodyPr/>
          <a:lstStyle/>
          <a:p>
            <a:r>
              <a:rPr lang="fr-FR" dirty="0"/>
              <a:t>Lecture et écriture des données</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Diagram&#10;&#10;Description automatically generated">
            <a:extLst>
              <a:ext uri="{FF2B5EF4-FFF2-40B4-BE49-F238E27FC236}">
                <a16:creationId xmlns:a16="http://schemas.microsoft.com/office/drawing/2014/main" id="{95B6C2A2-E0A4-5FA1-E178-3B7B929F2D0D}"/>
              </a:ext>
            </a:extLst>
          </p:cNvPr>
          <p:cNvPicPr>
            <a:picLocks noChangeAspect="1"/>
          </p:cNvPicPr>
          <p:nvPr/>
        </p:nvPicPr>
        <p:blipFill>
          <a:blip r:embed="rId3"/>
          <a:stretch>
            <a:fillRect/>
          </a:stretch>
        </p:blipFill>
        <p:spPr>
          <a:xfrm>
            <a:off x="1843126" y="2135960"/>
            <a:ext cx="8505748" cy="4627418"/>
          </a:xfrm>
          <a:prstGeom prst="rect">
            <a:avLst/>
          </a:prstGeom>
        </p:spPr>
      </p:pic>
    </p:spTree>
    <p:extLst>
      <p:ext uri="{BB962C8B-B14F-4D97-AF65-F5344CB8AC3E}">
        <p14:creationId xmlns:p14="http://schemas.microsoft.com/office/powerpoint/2010/main" val="233438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Architecture et </a:t>
            </a:r>
            <a:r>
              <a:rPr lang="fr-FR" dirty="0" err="1"/>
              <a:t>mechanismes</a:t>
            </a:r>
            <a:r>
              <a:rPr lang="fr-FR" dirty="0"/>
              <a:t> utilisées dans Cassandra</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24732"/>
          </a:xfrm>
        </p:spPr>
        <p:txBody>
          <a:bodyPr/>
          <a:lstStyle/>
          <a:p>
            <a:r>
              <a:rPr lang="fr-FR" dirty="0"/>
              <a:t>"Peer to </a:t>
            </a:r>
            <a:r>
              <a:rPr lang="fr-FR" dirty="0" err="1"/>
              <a:t>peer</a:t>
            </a:r>
            <a:r>
              <a:rPr lang="fr-FR" dirty="0"/>
              <a:t>"</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b="0" i="0" u="none" strike="noStrike" dirty="0">
                <a:solidFill>
                  <a:srgbClr val="212529"/>
                </a:solidFill>
                <a:effectLst/>
                <a:latin typeface="Verdana" panose="020B0604030504040204" pitchFamily="34" charset="0"/>
              </a:rPr>
              <a:t>Dans les bases de données traditionnelles qui peuvent être déployées sur plusieurs machines (comme MySQL), et même dans les modèles plus récents tels que le </a:t>
            </a:r>
            <a:r>
              <a:rPr lang="fr-FR" sz="1600" b="0" i="0" u="none" strike="noStrike" dirty="0" err="1">
                <a:solidFill>
                  <a:srgbClr val="212529"/>
                </a:solidFill>
                <a:effectLst/>
                <a:latin typeface="Verdana" panose="020B0604030504040204" pitchFamily="34" charset="0"/>
              </a:rPr>
              <a:t>Bigtable</a:t>
            </a:r>
            <a:r>
              <a:rPr lang="fr-FR" sz="1600" b="0" i="0" u="none" strike="noStrike" dirty="0">
                <a:solidFill>
                  <a:srgbClr val="212529"/>
                </a:solidFill>
                <a:effectLst/>
                <a:latin typeface="Verdana" panose="020B0604030504040204" pitchFamily="34" charset="0"/>
              </a:rPr>
              <a:t> de Google, certains nœuds sont désignés "maîtres" et d’autres sont des "esclaves". Le maître agit en tant que source autoritaire des données, et les esclaves synchronisent leurs données avec le maître. Toutes les modifications écrites sur le maître sont transmises aux esclaves. Ce modèle est optimisé pour la lecture de données, car il permet de lire des données à partir de n'importe quel esclave. </a:t>
            </a:r>
          </a:p>
          <a:p>
            <a:pPr>
              <a:spcBef>
                <a:spcPts val="1800"/>
              </a:spcBef>
              <a:spcAft>
                <a:spcPts val="600"/>
              </a:spcAft>
            </a:pPr>
            <a:r>
              <a:rPr lang="fr-FR" sz="1600" b="0" i="0" u="none" strike="noStrike" dirty="0">
                <a:solidFill>
                  <a:srgbClr val="212529"/>
                </a:solidFill>
                <a:effectLst/>
                <a:latin typeface="Verdana" panose="020B0604030504040204" pitchFamily="34" charset="0"/>
              </a:rPr>
              <a:t>Mais la réplication est unidirectionnelle, du maître vers l'esclave. Cela a un impact important : toutes les écritures doivent être envoyées au maître, ce qui signifie qu'il peut être un point de défaillance potentiel. </a:t>
            </a:r>
          </a:p>
          <a:p>
            <a:pPr>
              <a:spcBef>
                <a:spcPts val="1800"/>
              </a:spcBef>
              <a:spcAft>
                <a:spcPts val="600"/>
              </a:spcAft>
            </a:pPr>
            <a:r>
              <a:rPr lang="fr-FR" sz="1600" b="0" i="0" u="none" strike="noStrike" dirty="0">
                <a:solidFill>
                  <a:srgbClr val="212529"/>
                </a:solidFill>
                <a:effectLst/>
                <a:latin typeface="Verdana" panose="020B0604030504040204" pitchFamily="34" charset="0"/>
              </a:rPr>
              <a:t>En revanche, Cassandra a un modèle de distribution pair à pair, de sorte que chaque nœud donné est structurellement identique à n'importe quel autre nœud - c'est-à-dire qu'il n'y a pas de nœud "maître" qui agit différemment d'un nœud "esclave".</a:t>
            </a:r>
            <a:br>
              <a:rPr lang="fr-FR" sz="1600" dirty="0"/>
            </a:br>
            <a:endParaRPr lang="fr-FR" sz="1600" b="0" i="0" u="none" strike="noStrike" dirty="0">
              <a:solidFill>
                <a:srgbClr val="212529"/>
              </a:solidFill>
              <a:effectLst/>
              <a:latin typeface="Verdana" panose="020B0604030504040204" pitchFamily="34" charset="0"/>
            </a:endParaRPr>
          </a:p>
        </p:txBody>
      </p:sp>
    </p:spTree>
    <p:extLst>
      <p:ext uri="{BB962C8B-B14F-4D97-AF65-F5344CB8AC3E}">
        <p14:creationId xmlns:p14="http://schemas.microsoft.com/office/powerpoint/2010/main" val="780492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Architecture et </a:t>
            </a:r>
            <a:r>
              <a:rPr lang="fr-FR" dirty="0" err="1"/>
              <a:t>mechanismes</a:t>
            </a:r>
            <a:r>
              <a:rPr lang="fr-FR" dirty="0"/>
              <a:t> utilisées dans Cassandra</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24732"/>
          </a:xfrm>
        </p:spPr>
        <p:txBody>
          <a:bodyPr/>
          <a:lstStyle/>
          <a:p>
            <a:r>
              <a:rPr lang="fr-FR" dirty="0"/>
              <a:t>Le Protocole </a:t>
            </a:r>
            <a:r>
              <a:rPr lang="fr-FR" dirty="0" err="1"/>
              <a:t>Gossip</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U</a:t>
            </a:r>
            <a:r>
              <a:rPr lang="fr-FR" sz="1600" b="0" i="0" u="none" strike="noStrike" dirty="0">
                <a:solidFill>
                  <a:srgbClr val="212529"/>
                </a:solidFill>
                <a:effectLst/>
                <a:latin typeface="Verdana" panose="020B0604030504040204" pitchFamily="34" charset="0"/>
              </a:rPr>
              <a:t>n protocole de communication utilisé dans les systèmes distribués pour assurer la cohérence des données. </a:t>
            </a:r>
          </a:p>
          <a:p>
            <a:pPr>
              <a:spcBef>
                <a:spcPts val="1800"/>
              </a:spcBef>
              <a:spcAft>
                <a:spcPts val="600"/>
              </a:spcAft>
            </a:pPr>
            <a:r>
              <a:rPr lang="fr-FR" sz="1600" dirty="0">
                <a:solidFill>
                  <a:srgbClr val="212529"/>
                </a:solidFill>
                <a:latin typeface="Verdana" panose="020B0604030504040204" pitchFamily="34" charset="0"/>
              </a:rPr>
              <a:t>U</a:t>
            </a:r>
            <a:r>
              <a:rPr lang="fr-FR" sz="1600" b="0" i="0" u="none" strike="noStrike" dirty="0">
                <a:solidFill>
                  <a:srgbClr val="212529"/>
                </a:solidFill>
                <a:effectLst/>
                <a:latin typeface="Verdana" panose="020B0604030504040204" pitchFamily="34" charset="0"/>
              </a:rPr>
              <a:t>tilisé pour permettre aux nœuds de se découvrir et de se synchroniser entre eux. Chaque nœud maintient une liste des autres nœuds du cluster ainsi que des informations sur leur état et leur santé et diffusent ces informations à ses voisins. </a:t>
            </a:r>
          </a:p>
          <a:p>
            <a:pPr>
              <a:spcBef>
                <a:spcPts val="1800"/>
              </a:spcBef>
              <a:spcAft>
                <a:spcPts val="600"/>
              </a:spcAft>
            </a:pPr>
            <a:r>
              <a:rPr lang="fr-FR" sz="1600" b="0" i="0" u="none" strike="noStrike" dirty="0">
                <a:solidFill>
                  <a:srgbClr val="212529"/>
                </a:solidFill>
                <a:effectLst/>
                <a:latin typeface="Verdana" panose="020B0604030504040204" pitchFamily="34" charset="0"/>
              </a:rPr>
              <a:t>Lorsqu'un nœud reçoit des informations, il les utilise pour mettre à jour sa propre vue du cluster. Si les informations sont contradictoires ou incohérentes, le nœud essaie de les résoudre en utilisant des règles de résolution de conflits spécifiques. </a:t>
            </a:r>
          </a:p>
          <a:p>
            <a:pPr>
              <a:spcBef>
                <a:spcPts val="1800"/>
              </a:spcBef>
              <a:spcAft>
                <a:spcPts val="600"/>
              </a:spcAft>
            </a:pPr>
            <a:r>
              <a:rPr lang="fr-FR" sz="1600" b="0" i="0" u="none" strike="noStrike" dirty="0">
                <a:solidFill>
                  <a:srgbClr val="212529"/>
                </a:solidFill>
                <a:effectLst/>
                <a:latin typeface="Verdana" panose="020B0604030504040204" pitchFamily="34" charset="0"/>
              </a:rPr>
              <a:t>Ce protocole est un élément clé de la robustesse et de la résilience de Cassandra, qui permet non seulement aux nœuds de se découvrir et de se synchroniser automatiquement mais aussi, il assure que le cluster fonctionne de manière cohérente même en présence de défaillances matérielles ou logicielles.</a:t>
            </a:r>
          </a:p>
          <a:p>
            <a:pPr>
              <a:spcBef>
                <a:spcPts val="1800"/>
              </a:spcBef>
              <a:spcAft>
                <a:spcPts val="600"/>
              </a:spcAft>
            </a:pPr>
            <a:endParaRPr lang="fr-FR" sz="1600" b="0" i="0" u="none" strike="noStrike" dirty="0">
              <a:solidFill>
                <a:srgbClr val="212529"/>
              </a:solidFill>
              <a:effectLst/>
              <a:latin typeface="Verdana" panose="020B0604030504040204" pitchFamily="34" charset="0"/>
            </a:endParaRPr>
          </a:p>
        </p:txBody>
      </p:sp>
    </p:spTree>
    <p:extLst>
      <p:ext uri="{BB962C8B-B14F-4D97-AF65-F5344CB8AC3E}">
        <p14:creationId xmlns:p14="http://schemas.microsoft.com/office/powerpoint/2010/main" val="263286340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normAutofit/>
          </a:bodyPr>
          <a:lstStyle/>
          <a:p>
            <a:r>
              <a:rPr lang="fr-FR" dirty="0"/>
              <a:t>Performance de Cassandra</a:t>
            </a:r>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95148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p:txBody>
          <a:bodyPr/>
          <a:lstStyle/>
          <a:p>
            <a:r>
              <a:rPr lang="fr-FR" dirty="0"/>
              <a:t>Le modèle P2P d'Apache Cassandra permet une distribution automatique des données à travers tous les nœuds d'un cluster, sans besoin d'intervention manuelle. La réplication personnalisée assure également la redondance des données, en maintenant des copies sur plusieurs nœuds pour une haute disponibilité en cas de défaillance.</a:t>
            </a:r>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p:txBody>
          <a:bodyPr/>
          <a:lstStyle/>
          <a:p>
            <a:r>
              <a:rPr lang="en-US" dirty="0">
                <a:solidFill>
                  <a:srgbClr val="6E9E6C"/>
                </a:solidFill>
              </a:rPr>
              <a:t>La </a:t>
            </a:r>
            <a:r>
              <a:rPr lang="en-US" dirty="0" err="1">
                <a:solidFill>
                  <a:srgbClr val="6E9E6C"/>
                </a:solidFill>
              </a:rPr>
              <a:t>tolérance</a:t>
            </a:r>
            <a:r>
              <a:rPr lang="en-US" dirty="0">
                <a:solidFill>
                  <a:srgbClr val="6E9E6C"/>
                </a:solidFill>
              </a:rPr>
              <a:t> aux </a:t>
            </a:r>
            <a:r>
              <a:rPr lang="en-US" dirty="0" err="1">
                <a:solidFill>
                  <a:srgbClr val="6E9E6C"/>
                </a:solidFill>
              </a:rPr>
              <a:t>pannes</a:t>
            </a:r>
            <a:endParaRPr lang="en-US" dirty="0">
              <a:solidFill>
                <a:srgbClr val="6E9E6C"/>
              </a:solidFill>
            </a:endParaRP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p:txBody>
          <a:bodyPr/>
          <a:lstStyle/>
          <a:p>
            <a:r>
              <a:rPr lang="en-US" dirty="0"/>
              <a:t>La </a:t>
            </a:r>
            <a:r>
              <a:rPr lang="en-US" dirty="0" err="1"/>
              <a:t>scalabilité</a:t>
            </a:r>
            <a:r>
              <a:rPr lang="en-US" dirty="0"/>
              <a:t> </a:t>
            </a:r>
            <a:r>
              <a:rPr lang="en-US" dirty="0" err="1"/>
              <a:t>horizontale</a:t>
            </a:r>
            <a:r>
              <a:rPr lang="en-US" dirty="0"/>
              <a:t> </a:t>
            </a:r>
          </a:p>
        </p:txBody>
      </p:sp>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34" name="Content Placeholder 33">
            <a:extLst>
              <a:ext uri="{FF2B5EF4-FFF2-40B4-BE49-F238E27FC236}">
                <a16:creationId xmlns:a16="http://schemas.microsoft.com/office/drawing/2014/main" id="{38AA8C13-AFD3-4C46-AEA7-67BEBF73986D}"/>
              </a:ext>
            </a:extLst>
          </p:cNvPr>
          <p:cNvSpPr>
            <a:spLocks noGrp="1"/>
          </p:cNvSpPr>
          <p:nvPr>
            <p:ph sz="quarter" idx="25"/>
          </p:nvPr>
        </p:nvSpPr>
        <p:spPr>
          <a:xfrm>
            <a:off x="4949699" y="5117210"/>
            <a:ext cx="6514359" cy="1066898"/>
          </a:xfrm>
        </p:spPr>
        <p:txBody>
          <a:bodyPr/>
          <a:lstStyle/>
          <a:p>
            <a:pPr>
              <a:spcBef>
                <a:spcPts val="0"/>
              </a:spcBef>
              <a:spcAft>
                <a:spcPts val="0"/>
              </a:spcAft>
            </a:pPr>
            <a:r>
              <a:rPr lang="fr-FR" dirty="0"/>
              <a:t>La gestion de la disponibilité des données inclut souvent des aspects tels que la sauvegarde, la restauration et la protection des données. </a:t>
            </a:r>
          </a:p>
          <a:p>
            <a:pPr>
              <a:spcBef>
                <a:spcPts val="0"/>
              </a:spcBef>
              <a:spcAft>
                <a:spcPts val="0"/>
              </a:spcAft>
            </a:pPr>
            <a:r>
              <a:rPr lang="fr-FR" dirty="0"/>
              <a:t>La tolérance aux pannes est un élément crucial pour la gestion de la disponibilité des données. En cas de défaillance d'un composant, la tolérance aux pannes minimise les temps d'arrêt et maximise la disponibilité des données.</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p:txBody>
          <a:bodyPr/>
          <a:lstStyle/>
          <a:p>
            <a:r>
              <a:rPr lang="fr-FR" dirty="0"/>
              <a:t>La gestion de la disponibilité des données</a:t>
            </a:r>
            <a:endParaRPr lang="en-US" dirty="0"/>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cxnSp>
        <p:nvCxnSpPr>
          <p:cNvPr id="38" name="Straight Connector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p:nvPr/>
        </p:nvCxnSpPr>
        <p:spPr>
          <a:xfrm>
            <a:off x="548640" y="326302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548640" y="480397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Placeholder 17">
            <a:extLst>
              <a:ext uri="{FF2B5EF4-FFF2-40B4-BE49-F238E27FC236}">
                <a16:creationId xmlns:a16="http://schemas.microsoft.com/office/drawing/2014/main" id="{D5BB8280-BAFF-E3DF-E309-CCAA4277DCF6}"/>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l="856" r="856"/>
          <a:stretch>
            <a:fillRect/>
          </a:stretch>
        </p:blipFill>
        <p:spPr/>
      </p:pic>
      <p:pic>
        <p:nvPicPr>
          <p:cNvPr id="44" name="Picture Placeholder 43" descr="Continuous Improvement outline">
            <a:extLst>
              <a:ext uri="{FF2B5EF4-FFF2-40B4-BE49-F238E27FC236}">
                <a16:creationId xmlns:a16="http://schemas.microsoft.com/office/drawing/2014/main" id="{4C2057BC-DE3A-2F54-76AC-4739AA090D0B}"/>
              </a:ext>
            </a:extLst>
          </p:cNvPr>
          <p:cNvPicPr>
            <a:picLocks noGrp="1" noChangeAspect="1"/>
          </p:cNvPicPr>
          <p:nvPr>
            <p:ph type="pic" sz="quarter" idx="24"/>
          </p:nvPr>
        </p:nvPicPr>
        <p:blipFill>
          <a:blip r:embed="rId6">
            <a:extLst>
              <a:ext uri="{96DAC541-7B7A-43D3-8B79-37D633B846F1}">
                <asvg:svgBlip xmlns:asvg="http://schemas.microsoft.com/office/drawing/2016/SVG/main" r:embed="rId7"/>
              </a:ext>
            </a:extLst>
          </a:blip>
          <a:srcRect l="926" r="926"/>
          <a:stretch>
            <a:fillRect/>
          </a:stretch>
        </p:blipFill>
        <p:spPr/>
      </p:pic>
      <p:pic>
        <p:nvPicPr>
          <p:cNvPr id="42" name="Picture 41">
            <a:extLst>
              <a:ext uri="{FF2B5EF4-FFF2-40B4-BE49-F238E27FC236}">
                <a16:creationId xmlns:a16="http://schemas.microsoft.com/office/drawing/2014/main" id="{2A7DA1DB-A96C-389E-96D3-7C21A6031B4A}"/>
              </a:ext>
            </a:extLst>
          </p:cNvPr>
          <p:cNvPicPr>
            <a:picLocks noChangeAspect="1"/>
          </p:cNvPicPr>
          <p:nvPr/>
        </p:nvPicPr>
        <p:blipFill>
          <a:blip r:embed="rId8"/>
          <a:stretch>
            <a:fillRect/>
          </a:stretch>
        </p:blipFill>
        <p:spPr>
          <a:xfrm>
            <a:off x="4750204" y="3488499"/>
            <a:ext cx="1201016" cy="1213209"/>
          </a:xfrm>
          <a:prstGeom prst="rect">
            <a:avLst/>
          </a:prstGeom>
        </p:spPr>
      </p:pic>
      <p:pic>
        <p:nvPicPr>
          <p:cNvPr id="20" name="Graphic 19" descr="Maximize with solid fill">
            <a:extLst>
              <a:ext uri="{FF2B5EF4-FFF2-40B4-BE49-F238E27FC236}">
                <a16:creationId xmlns:a16="http://schemas.microsoft.com/office/drawing/2014/main" id="{6ACD4F93-FD68-D063-42A4-76B99150C3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37760" y="3678527"/>
            <a:ext cx="773981" cy="773981"/>
          </a:xfrm>
          <a:prstGeom prst="rect">
            <a:avLst/>
          </a:prstGeom>
        </p:spPr>
      </p:pic>
      <p:pic>
        <p:nvPicPr>
          <p:cNvPr id="54" name="Picture 53">
            <a:extLst>
              <a:ext uri="{FF2B5EF4-FFF2-40B4-BE49-F238E27FC236}">
                <a16:creationId xmlns:a16="http://schemas.microsoft.com/office/drawing/2014/main" id="{E15EF69E-AF31-3239-B4FD-7A483BD52F2A}"/>
              </a:ext>
            </a:extLst>
          </p:cNvPr>
          <p:cNvPicPr>
            <a:picLocks noChangeAspect="1"/>
          </p:cNvPicPr>
          <p:nvPr/>
        </p:nvPicPr>
        <p:blipFill>
          <a:blip r:embed="rId11"/>
          <a:stretch>
            <a:fillRect/>
          </a:stretch>
        </p:blipFill>
        <p:spPr>
          <a:xfrm>
            <a:off x="3686957" y="4964802"/>
            <a:ext cx="1194920" cy="1219306"/>
          </a:xfrm>
          <a:prstGeom prst="rect">
            <a:avLst/>
          </a:prstGeom>
        </p:spPr>
      </p:pic>
      <p:pic>
        <p:nvPicPr>
          <p:cNvPr id="70" name="Graphic 69" descr="Line arrow: Rotate right with solid fill">
            <a:extLst>
              <a:ext uri="{FF2B5EF4-FFF2-40B4-BE49-F238E27FC236}">
                <a16:creationId xmlns:a16="http://schemas.microsoft.com/office/drawing/2014/main" id="{99632AD7-0753-F79F-C45E-3820ED8C55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20749" y="4985375"/>
            <a:ext cx="1046325" cy="1046325"/>
          </a:xfrm>
          <a:prstGeom prst="rect">
            <a:avLst/>
          </a:prstGeom>
        </p:spPr>
      </p:pic>
      <p:sp>
        <p:nvSpPr>
          <p:cNvPr id="73" name="TextBox 72">
            <a:extLst>
              <a:ext uri="{FF2B5EF4-FFF2-40B4-BE49-F238E27FC236}">
                <a16:creationId xmlns:a16="http://schemas.microsoft.com/office/drawing/2014/main" id="{16219C77-822E-2FC8-771B-2EF43AE4FD53}"/>
              </a:ext>
            </a:extLst>
          </p:cNvPr>
          <p:cNvSpPr txBox="1"/>
          <p:nvPr/>
        </p:nvSpPr>
        <p:spPr>
          <a:xfrm>
            <a:off x="4003135" y="5622956"/>
            <a:ext cx="815761" cy="400110"/>
          </a:xfrm>
          <a:prstGeom prst="rect">
            <a:avLst/>
          </a:prstGeom>
          <a:noFill/>
        </p:spPr>
        <p:txBody>
          <a:bodyPr wrap="square" rtlCol="0">
            <a:spAutoFit/>
          </a:bodyPr>
          <a:lstStyle/>
          <a:p>
            <a:r>
              <a:rPr lang="fr-BE" sz="2000" b="1" dirty="0">
                <a:solidFill>
                  <a:srgbClr val="8DBBCA"/>
                </a:solidFill>
                <a:latin typeface="Arial Rounded MT Bold" panose="020F0704030504030204" pitchFamily="34" charset="0"/>
                <a:cs typeface="Aharoni" panose="02010803020104030203" pitchFamily="2" charset="-79"/>
              </a:rPr>
              <a:t>24/7</a:t>
            </a:r>
            <a:endParaRPr lang="en-CA" sz="2000" b="1" dirty="0">
              <a:solidFill>
                <a:srgbClr val="8DBBCA"/>
              </a:solidFill>
              <a:latin typeface="Arial Rounded MT Bold" panose="020F0704030504030204" pitchFamily="34" charset="0"/>
              <a:cs typeface="Aharoni" panose="02010803020104030203" pitchFamily="2" charset="-79"/>
            </a:endParaRPr>
          </a:p>
        </p:txBody>
      </p:sp>
      <p:sp>
        <p:nvSpPr>
          <p:cNvPr id="23" name="Content Placeholder 22">
            <a:extLst>
              <a:ext uri="{FF2B5EF4-FFF2-40B4-BE49-F238E27FC236}">
                <a16:creationId xmlns:a16="http://schemas.microsoft.com/office/drawing/2014/main" id="{2F8BDB9A-6E49-4052-924A-83FDD2B0A487}"/>
              </a:ext>
            </a:extLst>
          </p:cNvPr>
          <p:cNvSpPr>
            <a:spLocks noGrp="1"/>
          </p:cNvSpPr>
          <p:nvPr>
            <p:ph sz="quarter" idx="22"/>
          </p:nvPr>
        </p:nvSpPr>
        <p:spPr/>
        <p:txBody>
          <a:bodyPr/>
          <a:lstStyle/>
          <a:p>
            <a:r>
              <a:rPr lang="fr-FR" dirty="0"/>
              <a:t>La scalabilité est la capacité à traiter plus de demandes sans sacrifier les performances. Apache Cassandra est très évolutif due à sa structure. Il vous suffit d'ajouter des machines supplémentaires qui contiennent une partie ou la totalité de vos données. </a:t>
            </a:r>
          </a:p>
        </p:txBody>
      </p:sp>
    </p:spTree>
    <p:extLst>
      <p:ext uri="{BB962C8B-B14F-4D97-AF65-F5344CB8AC3E}">
        <p14:creationId xmlns:p14="http://schemas.microsoft.com/office/powerpoint/2010/main" val="227517563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a:xfrm>
            <a:off x="-1" y="1676400"/>
            <a:ext cx="10837333" cy="424732"/>
          </a:xfrm>
        </p:spPr>
        <p:txBody>
          <a:bodyPr/>
          <a:lstStyle/>
          <a:p>
            <a:r>
              <a:rPr lang="fr-FR" dirty="0"/>
              <a:t>Le théorème CAP (</a:t>
            </a:r>
            <a:r>
              <a:rPr lang="en-CA" dirty="0"/>
              <a:t>Consistency - Availability - Partition Tolerance)</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Le théorème CAP, également connu sous le nom de théorème de Brewer, stipule qu'un système informatique distribué ne peut pas fournir simultanément les trois garanties suivantes : cohérence, disponibilité et tolérance pour le partitionnement.</a:t>
            </a:r>
          </a:p>
          <a:p>
            <a:pPr>
              <a:spcBef>
                <a:spcPts val="1800"/>
              </a:spcBef>
              <a:spcAft>
                <a:spcPts val="600"/>
              </a:spcAft>
            </a:pPr>
            <a:r>
              <a:rPr lang="fr-FR" sz="1600" dirty="0">
                <a:solidFill>
                  <a:srgbClr val="212529"/>
                </a:solidFill>
                <a:latin typeface="Verdana" panose="020B0604030504040204" pitchFamily="34" charset="0"/>
              </a:rPr>
              <a:t>La disponibilité est très importante pour les services à forte demande. Une mauvaise disponibilité entraîne une mauvaise expérience utilisateur, l'insatisfaction des consommateurs et des pertes financières. </a:t>
            </a:r>
          </a:p>
          <a:p>
            <a:pPr>
              <a:spcBef>
                <a:spcPts val="1800"/>
              </a:spcBef>
              <a:spcAft>
                <a:spcPts val="600"/>
              </a:spcAft>
            </a:pPr>
            <a:r>
              <a:rPr lang="fr-FR" sz="1600" dirty="0">
                <a:solidFill>
                  <a:srgbClr val="212529"/>
                </a:solidFill>
                <a:latin typeface="Verdana" panose="020B0604030504040204" pitchFamily="34" charset="0"/>
              </a:rPr>
              <a:t>Cassandra est généralement classé comme un système AP (comme de nombreux systèmes de Big Data). En d'autres termes, Cassandra est une base de données qui privilégie la disponibilité à la cohérence.</a:t>
            </a:r>
          </a:p>
          <a:p>
            <a:pPr>
              <a:spcBef>
                <a:spcPts val="1800"/>
              </a:spcBef>
              <a:spcAft>
                <a:spcPts val="600"/>
              </a:spcAft>
            </a:pPr>
            <a:r>
              <a:rPr lang="fr-FR" sz="1600" dirty="0">
                <a:solidFill>
                  <a:srgbClr val="212529"/>
                </a:solidFill>
                <a:latin typeface="Verdana" panose="020B0604030504040204" pitchFamily="34" charset="0"/>
              </a:rPr>
              <a:t>Cela signifie que dans certaines situations de panne de réseau, il est possible que les données ne soient pas immédiatement cohérentes sur tous les nœuds, et que les requêtes puissent renvoyer des résultats différents selon le nœud interrogé.</a:t>
            </a:r>
          </a:p>
        </p:txBody>
      </p:sp>
    </p:spTree>
    <p:extLst>
      <p:ext uri="{BB962C8B-B14F-4D97-AF65-F5344CB8AC3E}">
        <p14:creationId xmlns:p14="http://schemas.microsoft.com/office/powerpoint/2010/main" val="12600056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normAutofit/>
          </a:bodyPr>
          <a:lstStyle/>
          <a:p>
            <a:r>
              <a:rPr lang="fr-FR" dirty="0"/>
              <a:t>Sécurité </a:t>
            </a:r>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27996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L'authentification et l'autorisation sont des éléments importants pour assurer la sécurité de Cassandra. </a:t>
            </a:r>
          </a:p>
          <a:p>
            <a:pPr>
              <a:spcBef>
                <a:spcPts val="1800"/>
              </a:spcBef>
              <a:spcAft>
                <a:spcPts val="600"/>
              </a:spcAft>
            </a:pPr>
            <a:r>
              <a:rPr lang="fr-FR" sz="1600" dirty="0">
                <a:solidFill>
                  <a:srgbClr val="212529"/>
                </a:solidFill>
                <a:latin typeface="Verdana" panose="020B0604030504040204" pitchFamily="34" charset="0"/>
              </a:rPr>
              <a:t>Apache Cassandra offre un système d'authentification et d'autorisation qui peut être activé en modifiant les paramètres dans le fichier de configuration </a:t>
            </a:r>
            <a:r>
              <a:rPr lang="fr-FR" sz="1600" dirty="0" err="1">
                <a:solidFill>
                  <a:srgbClr val="212529"/>
                </a:solidFill>
                <a:latin typeface="Verdana" panose="020B0604030504040204" pitchFamily="34" charset="0"/>
              </a:rPr>
              <a:t>cassandra.yaml</a:t>
            </a:r>
            <a:r>
              <a:rPr lang="fr-FR" sz="1600" dirty="0">
                <a:solidFill>
                  <a:srgbClr val="212529"/>
                </a:solidFill>
                <a:latin typeface="Verdana" panose="020B0604030504040204" pitchFamily="34" charset="0"/>
              </a:rPr>
              <a:t>. Les deux paramètres à modifier sont l'authentificateur et l'autorisateur. Par défaut, ces paramètres sont définis sur "</a:t>
            </a:r>
            <a:r>
              <a:rPr lang="fr-FR" sz="1600" dirty="0" err="1">
                <a:solidFill>
                  <a:srgbClr val="212529"/>
                </a:solidFill>
                <a:latin typeface="Verdana" panose="020B0604030504040204" pitchFamily="34" charset="0"/>
              </a:rPr>
              <a:t>AllowAllAuthenticator</a:t>
            </a:r>
            <a:r>
              <a:rPr lang="fr-FR" sz="1600" dirty="0">
                <a:solidFill>
                  <a:srgbClr val="212529"/>
                </a:solidFill>
                <a:latin typeface="Verdana" panose="020B0604030504040204" pitchFamily="34" charset="0"/>
              </a:rPr>
              <a:t>" et "</a:t>
            </a:r>
            <a:r>
              <a:rPr lang="fr-FR" sz="1600" dirty="0" err="1">
                <a:solidFill>
                  <a:srgbClr val="212529"/>
                </a:solidFill>
                <a:latin typeface="Verdana" panose="020B0604030504040204" pitchFamily="34" charset="0"/>
              </a:rPr>
              <a:t>AllowAllAuthorizer</a:t>
            </a:r>
            <a:r>
              <a:rPr lang="fr-FR" sz="1600" dirty="0">
                <a:solidFill>
                  <a:srgbClr val="212529"/>
                </a:solidFill>
                <a:latin typeface="Verdana" panose="020B0604030504040204" pitchFamily="34" charset="0"/>
              </a:rPr>
              <a:t>", ce qui signifie que tous les utilisateurs sont autorisés à se connecter à Cassandra sans authentification.</a:t>
            </a:r>
          </a:p>
          <a:p>
            <a:pPr>
              <a:spcBef>
                <a:spcPts val="1800"/>
              </a:spcBef>
              <a:spcAft>
                <a:spcPts val="600"/>
              </a:spcAft>
            </a:pPr>
            <a:r>
              <a:rPr lang="fr-FR" sz="1600" dirty="0">
                <a:solidFill>
                  <a:srgbClr val="212529"/>
                </a:solidFill>
                <a:latin typeface="Verdana" panose="020B0604030504040204" pitchFamily="34" charset="0"/>
              </a:rPr>
              <a:t>Cependant, il est fortement recommandé de mettre en place un système d'authentification et d'autorisation solide pour limiter l'accès aux utilisateurs autorisés uniquement. Cassandra propose deux mécanismes de sécurité : </a:t>
            </a:r>
            <a:r>
              <a:rPr lang="fr-FR" sz="1600" dirty="0" err="1">
                <a:solidFill>
                  <a:srgbClr val="212529"/>
                </a:solidFill>
                <a:latin typeface="Verdana" panose="020B0604030504040204" pitchFamily="34" charset="0"/>
              </a:rPr>
              <a:t>PasswordAuthenticator</a:t>
            </a:r>
            <a:r>
              <a:rPr lang="fr-FR" sz="1600" dirty="0">
                <a:solidFill>
                  <a:srgbClr val="212529"/>
                </a:solidFill>
                <a:latin typeface="Verdana" panose="020B0604030504040204" pitchFamily="34" charset="0"/>
              </a:rPr>
              <a:t> pour l'authentification et </a:t>
            </a:r>
            <a:r>
              <a:rPr lang="fr-FR" sz="1600" dirty="0" err="1">
                <a:solidFill>
                  <a:srgbClr val="212529"/>
                </a:solidFill>
                <a:latin typeface="Verdana" panose="020B0604030504040204" pitchFamily="34" charset="0"/>
              </a:rPr>
              <a:t>CassandraAuthorizer</a:t>
            </a:r>
            <a:r>
              <a:rPr lang="fr-FR" sz="1600" dirty="0">
                <a:solidFill>
                  <a:srgbClr val="212529"/>
                </a:solidFill>
                <a:latin typeface="Verdana" panose="020B0604030504040204" pitchFamily="34" charset="0"/>
              </a:rPr>
              <a:t> pour l'autorisation. En utilisant ces mécanismes, les administrateurs peuvent restreindre l'accès aux utilisateurs ayant des autorisations spécifiques.</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Authentification et Autorisation</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337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Apache Cassandra dispose de nombreuses méthodes de cryptage des données pour aider à protéger les données de votre base de données contre les accès indésirables.</a:t>
            </a:r>
          </a:p>
          <a:p>
            <a:pPr>
              <a:spcBef>
                <a:spcPts val="1800"/>
              </a:spcBef>
              <a:spcAft>
                <a:spcPts val="600"/>
              </a:spcAft>
            </a:pPr>
            <a:r>
              <a:rPr lang="fr-FR" sz="1600" b="1" dirty="0">
                <a:solidFill>
                  <a:srgbClr val="212529"/>
                </a:solidFill>
                <a:latin typeface="Verdana" panose="020B0604030504040204" pitchFamily="34" charset="0"/>
              </a:rPr>
              <a:t>Le cryptage côté client </a:t>
            </a:r>
            <a:r>
              <a:rPr lang="fr-FR" sz="1600" dirty="0">
                <a:solidFill>
                  <a:srgbClr val="212529"/>
                </a:solidFill>
                <a:latin typeface="Verdana" panose="020B0604030504040204" pitchFamily="34" charset="0"/>
              </a:rPr>
              <a:t>est un type de chiffrement de données qui chiffre les données avant qu'elles ne soient stockées dans la base de données. Même si un attaquant parvient à accéder à votre base de données, il ne pourra pas accéder à vos données en clair. Vous pouvez utiliser une bibliothèque cryptographique comme </a:t>
            </a:r>
            <a:r>
              <a:rPr lang="fr-FR" sz="1600" dirty="0" err="1">
                <a:solidFill>
                  <a:srgbClr val="212529"/>
                </a:solidFill>
                <a:latin typeface="Verdana" panose="020B0604030504040204" pitchFamily="34" charset="0"/>
              </a:rPr>
              <a:t>OpenSSL</a:t>
            </a:r>
            <a:r>
              <a:rPr lang="fr-FR" sz="1600" dirty="0">
                <a:solidFill>
                  <a:srgbClr val="212529"/>
                </a:solidFill>
                <a:latin typeface="Verdana" panose="020B0604030504040204" pitchFamily="34" charset="0"/>
              </a:rPr>
              <a:t> pour implémenter cette procédure, ou vous pouvez configurer un service de gestion de clés comme AWS Key Management Service.</a:t>
            </a:r>
          </a:p>
          <a:p>
            <a:pPr>
              <a:spcBef>
                <a:spcPts val="1800"/>
              </a:spcBef>
              <a:spcAft>
                <a:spcPts val="600"/>
              </a:spcAft>
            </a:pPr>
            <a:r>
              <a:rPr lang="fr-FR" sz="1600" b="1" dirty="0">
                <a:solidFill>
                  <a:srgbClr val="212529"/>
                </a:solidFill>
                <a:latin typeface="Verdana" panose="020B0604030504040204" pitchFamily="34" charset="0"/>
              </a:rPr>
              <a:t>Le cryptage au niveau du cluster </a:t>
            </a:r>
            <a:r>
              <a:rPr lang="fr-FR" sz="1600" dirty="0">
                <a:solidFill>
                  <a:srgbClr val="212529"/>
                </a:solidFill>
                <a:latin typeface="Verdana" panose="020B0604030504040204" pitchFamily="34" charset="0"/>
              </a:rPr>
              <a:t>est autre option de chiffrement qui peut être activée en configurant les paramètres SSL/TLS de Cassandra. Le chiffrement se produit au niveau du cluster, ce qui implique que les données sont chiffrées pendant leur transit entre les nœuds Cassandra. Cette option garantit que le transfert est terminé et que les données sont envoyées en toute sécurité.</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Cryptage de données</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030139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33FE298-C8DD-5FE0-E799-7727FE9DE406}"/>
              </a:ext>
            </a:extLst>
          </p:cNvPr>
          <p:cNvSpPr>
            <a:spLocks noGrp="1"/>
          </p:cNvSpPr>
          <p:nvPr>
            <p:ph type="pic" sz="quarter" idx="15"/>
          </p:nvPr>
        </p:nvSpPr>
        <p:spPr>
          <a:solidFill>
            <a:srgbClr val="1F7991"/>
          </a:solidFill>
        </p:spPr>
      </p:sp>
      <p:sp>
        <p:nvSpPr>
          <p:cNvPr id="3" name="Text Placeholder 2">
            <a:extLst>
              <a:ext uri="{FF2B5EF4-FFF2-40B4-BE49-F238E27FC236}">
                <a16:creationId xmlns:a16="http://schemas.microsoft.com/office/drawing/2014/main" id="{9A922EC1-A86E-B523-992A-D3DD7807FD8F}"/>
              </a:ext>
            </a:extLst>
          </p:cNvPr>
          <p:cNvSpPr>
            <a:spLocks noGrp="1"/>
          </p:cNvSpPr>
          <p:nvPr>
            <p:ph type="body" sz="quarter" idx="12"/>
          </p:nvPr>
        </p:nvSpPr>
        <p:spPr/>
        <p:txBody>
          <a:bodyPr/>
          <a:lstStyle/>
          <a:p>
            <a:endParaRPr lang="en-CA"/>
          </a:p>
        </p:txBody>
      </p:sp>
      <p:sp>
        <p:nvSpPr>
          <p:cNvPr id="4" name="Title 3">
            <a:extLst>
              <a:ext uri="{FF2B5EF4-FFF2-40B4-BE49-F238E27FC236}">
                <a16:creationId xmlns:a16="http://schemas.microsoft.com/office/drawing/2014/main" id="{9810B396-0805-999F-E4CF-754C6A41BD7B}"/>
              </a:ext>
            </a:extLst>
          </p:cNvPr>
          <p:cNvSpPr>
            <a:spLocks noGrp="1"/>
          </p:cNvSpPr>
          <p:nvPr>
            <p:ph type="ctrTitle"/>
          </p:nvPr>
        </p:nvSpPr>
        <p:spPr/>
        <p:txBody>
          <a:bodyPr/>
          <a:lstStyle/>
          <a:p>
            <a:r>
              <a:rPr lang="fr-BE" dirty="0"/>
              <a:t>Sommaire</a:t>
            </a:r>
            <a:endParaRPr lang="en-CA" dirty="0"/>
          </a:p>
        </p:txBody>
      </p:sp>
      <p:sp>
        <p:nvSpPr>
          <p:cNvPr id="5" name="Subtitle 4">
            <a:extLst>
              <a:ext uri="{FF2B5EF4-FFF2-40B4-BE49-F238E27FC236}">
                <a16:creationId xmlns:a16="http://schemas.microsoft.com/office/drawing/2014/main" id="{92C82E82-42A2-6DF3-2715-EE5771604888}"/>
              </a:ext>
            </a:extLst>
          </p:cNvPr>
          <p:cNvSpPr>
            <a:spLocks noGrp="1"/>
          </p:cNvSpPr>
          <p:nvPr>
            <p:ph type="subTitle" idx="1"/>
          </p:nvPr>
        </p:nvSpPr>
        <p:spPr>
          <a:xfrm>
            <a:off x="6057901" y="3573016"/>
            <a:ext cx="5775958" cy="2675384"/>
          </a:xfrm>
        </p:spPr>
        <p:txBody>
          <a:bodyPr>
            <a:normAutofit/>
          </a:bodyPr>
          <a:lstStyle/>
          <a:p>
            <a:pPr marL="457200" indent="-457200">
              <a:buFont typeface="Arial" panose="020B0604020202020204" pitchFamily="34" charset="0"/>
              <a:buChar char="•"/>
            </a:pPr>
            <a:r>
              <a:rPr lang="fr-FR" sz="2000" dirty="0"/>
              <a:t>Introduction à la base de données Cassandra</a:t>
            </a:r>
          </a:p>
          <a:p>
            <a:pPr marL="457200" indent="-457200">
              <a:buFont typeface="Arial" panose="020B0604020202020204" pitchFamily="34" charset="0"/>
              <a:buChar char="•"/>
            </a:pPr>
            <a:r>
              <a:rPr lang="fr-FR" sz="2000" dirty="0"/>
              <a:t>Architecture et </a:t>
            </a:r>
            <a:r>
              <a:rPr lang="fr-FR" sz="2000" dirty="0" err="1"/>
              <a:t>mechanismes</a:t>
            </a:r>
            <a:r>
              <a:rPr lang="fr-FR" sz="2000" dirty="0"/>
              <a:t> utilisées </a:t>
            </a:r>
          </a:p>
          <a:p>
            <a:pPr marL="457200" indent="-457200">
              <a:buFont typeface="Arial" panose="020B0604020202020204" pitchFamily="34" charset="0"/>
              <a:buChar char="•"/>
            </a:pPr>
            <a:r>
              <a:rPr lang="fr-FR" sz="2000" dirty="0"/>
              <a:t>Performance de Cassandra </a:t>
            </a:r>
          </a:p>
          <a:p>
            <a:pPr marL="457200" indent="-457200">
              <a:buFont typeface="Arial" panose="020B0604020202020204" pitchFamily="34" charset="0"/>
              <a:buChar char="•"/>
            </a:pPr>
            <a:r>
              <a:rPr lang="fr-FR" sz="2000" dirty="0"/>
              <a:t>Sécurité</a:t>
            </a:r>
          </a:p>
          <a:p>
            <a:pPr marL="457200" indent="-457200">
              <a:buFont typeface="Arial" panose="020B0604020202020204" pitchFamily="34" charset="0"/>
              <a:buChar char="•"/>
            </a:pPr>
            <a:r>
              <a:rPr lang="fr-FR" sz="2000" dirty="0"/>
              <a:t>Conclusion </a:t>
            </a:r>
            <a:endParaRPr lang="en-CA" dirty="0"/>
          </a:p>
        </p:txBody>
      </p:sp>
      <p:sp>
        <p:nvSpPr>
          <p:cNvPr id="6" name="Text Placeholder 5">
            <a:extLst>
              <a:ext uri="{FF2B5EF4-FFF2-40B4-BE49-F238E27FC236}">
                <a16:creationId xmlns:a16="http://schemas.microsoft.com/office/drawing/2014/main" id="{23F271FB-1E23-BEAB-2C98-7965433D722F}"/>
              </a:ext>
            </a:extLst>
          </p:cNvPr>
          <p:cNvSpPr>
            <a:spLocks noGrp="1"/>
          </p:cNvSpPr>
          <p:nvPr>
            <p:ph type="body" sz="quarter" idx="13"/>
          </p:nvPr>
        </p:nvSpPr>
        <p:spPr>
          <a:solidFill>
            <a:srgbClr val="8DBBCA"/>
          </a:solidFill>
        </p:spPr>
        <p:txBody>
          <a:bodyPr/>
          <a:lstStyle/>
          <a:p>
            <a:endParaRPr lang="en-CA" dirty="0"/>
          </a:p>
        </p:txBody>
      </p:sp>
      <p:sp>
        <p:nvSpPr>
          <p:cNvPr id="7" name="Text Placeholder 6">
            <a:extLst>
              <a:ext uri="{FF2B5EF4-FFF2-40B4-BE49-F238E27FC236}">
                <a16:creationId xmlns:a16="http://schemas.microsoft.com/office/drawing/2014/main" id="{E0A8C2DA-5DE4-BE4A-FD53-BDE9CA543A60}"/>
              </a:ext>
            </a:extLst>
          </p:cNvPr>
          <p:cNvSpPr>
            <a:spLocks noGrp="1"/>
          </p:cNvSpPr>
          <p:nvPr>
            <p:ph type="body" sz="quarter" idx="14"/>
          </p:nvPr>
        </p:nvSpPr>
        <p:spPr>
          <a:solidFill>
            <a:srgbClr val="8DBBCA"/>
          </a:solidFill>
        </p:spPr>
        <p:txBody>
          <a:bodyPr/>
          <a:lstStyle/>
          <a:p>
            <a:endParaRPr lang="en-CA" dirty="0"/>
          </a:p>
        </p:txBody>
      </p:sp>
      <p:pic>
        <p:nvPicPr>
          <p:cNvPr id="8" name="Content Placeholder 7" descr="Logo&#10;&#10;Description automatically generated">
            <a:extLst>
              <a:ext uri="{FF2B5EF4-FFF2-40B4-BE49-F238E27FC236}">
                <a16:creationId xmlns:a16="http://schemas.microsoft.com/office/drawing/2014/main" id="{14903F16-8227-71F8-71CF-62DD27D53DA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057899" y="182351"/>
            <a:ext cx="5775959" cy="3390665"/>
          </a:xfrm>
          <a:prstGeom prst="rect">
            <a:avLst/>
          </a:prstGeom>
          <a:noFill/>
        </p:spPr>
      </p:pic>
    </p:spTree>
    <p:extLst>
      <p:ext uri="{BB962C8B-B14F-4D97-AF65-F5344CB8AC3E}">
        <p14:creationId xmlns:p14="http://schemas.microsoft.com/office/powerpoint/2010/main" val="1772759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En plus du cryptage de données, Cassandra offre également la possibilité d'utiliser des certificats pour sécuriser les communications entre les différents nœuds d'un cluster et les clients. Les certificats permettent d'authentifier les nœuds et les clients, empêchant ainsi les attaques de type "Man-in-the-middle". </a:t>
            </a:r>
          </a:p>
          <a:p>
            <a:pPr>
              <a:spcBef>
                <a:spcPts val="1800"/>
              </a:spcBef>
              <a:spcAft>
                <a:spcPts val="600"/>
              </a:spcAft>
            </a:pPr>
            <a:r>
              <a:rPr lang="fr-FR" sz="1600" dirty="0">
                <a:solidFill>
                  <a:srgbClr val="212529"/>
                </a:solidFill>
                <a:latin typeface="Verdana" panose="020B0604030504040204" pitchFamily="34" charset="0"/>
              </a:rPr>
              <a:t>L'utilisation de certificats en Cassandra peut fournir une sécurité accrue lors de la communication entre les différents nœuds d'un cluster et les clients. Les certificats permettent de s'assurer que les communications sont chiffrées et authentifiées, ce qui empêche les attaquants de s'immiscer dans la communication et de modifier les données. </a:t>
            </a:r>
          </a:p>
          <a:p>
            <a:pPr>
              <a:spcBef>
                <a:spcPts val="1800"/>
              </a:spcBef>
              <a:spcAft>
                <a:spcPts val="600"/>
              </a:spcAft>
            </a:pPr>
            <a:r>
              <a:rPr lang="fr-FR" sz="1600" dirty="0">
                <a:solidFill>
                  <a:srgbClr val="212529"/>
                </a:solidFill>
                <a:latin typeface="Verdana" panose="020B0604030504040204" pitchFamily="34" charset="0"/>
              </a:rPr>
              <a:t>Les certificats peuvent être créés à l'aide de services tiers ou générés à l'aide d'un service de gestion de clés tel que AWS Key Management Service, ce qui permet aux organisations de personnaliser la sécurité de leurs clusters en fonction de leurs besoins spécifiques.</a:t>
            </a:r>
            <a:br>
              <a:rPr lang="fr-FR" sz="1600" dirty="0">
                <a:solidFill>
                  <a:srgbClr val="212529"/>
                </a:solidFill>
                <a:latin typeface="Verdana" panose="020B0604030504040204" pitchFamily="34" charset="0"/>
              </a:rPr>
            </a:br>
            <a:endParaRPr lang="fr-FR" sz="1600" dirty="0">
              <a:solidFill>
                <a:srgbClr val="212529"/>
              </a:solidFill>
              <a:latin typeface="Verdana" panose="020B0604030504040204" pitchFamily="34" charset="0"/>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en-CA" dirty="0"/>
              <a:t>Gestion des </a:t>
            </a:r>
            <a:r>
              <a:rPr lang="en-CA" dirty="0" err="1"/>
              <a:t>certificats</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154371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Principales caractéristiques et avantages de l'utilisation de Cassandra</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3071664" y="2755105"/>
            <a:ext cx="7273327"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La sécurité physique est essentielle pour protéger les nœuds Cassandra contre les menaces physiques telles que le vol, la destruction ou la détérioration des équipements. </a:t>
            </a:r>
          </a:p>
          <a:p>
            <a:pPr marL="0" indent="0">
              <a:spcBef>
                <a:spcPts val="1800"/>
              </a:spcBef>
              <a:spcAft>
                <a:spcPts val="600"/>
              </a:spcAft>
              <a:buNone/>
            </a:pPr>
            <a:endParaRPr lang="fr-FR" sz="1600" dirty="0">
              <a:solidFill>
                <a:srgbClr val="212529"/>
              </a:solidFill>
              <a:latin typeface="Verdana" panose="020B0604030504040204" pitchFamily="34" charset="0"/>
            </a:endParaRPr>
          </a:p>
          <a:p>
            <a:pPr>
              <a:spcBef>
                <a:spcPts val="1800"/>
              </a:spcBef>
              <a:spcAft>
                <a:spcPts val="600"/>
              </a:spcAft>
            </a:pPr>
            <a:r>
              <a:rPr lang="fr-FR" sz="1600" dirty="0">
                <a:solidFill>
                  <a:srgbClr val="212529"/>
                </a:solidFill>
                <a:latin typeface="Verdana" panose="020B0604030504040204" pitchFamily="34" charset="0"/>
              </a:rPr>
              <a:t>Les organisations peuvent restreindre l'accès physique aux nœuds, installer des caméras de surveillance, des détecteurs de mouvement et de fumée, des systèmes de refroidissement et des onduleurs pour protéger les données stockées en cas de pannes de courant. Les organisations peuvent également mettre en place des politiques et des procédures pour s'assurer que les nœuds sont bien protégés et surveillés en permanence.</a:t>
            </a:r>
            <a:br>
              <a:rPr lang="fr-FR" sz="1600" dirty="0">
                <a:solidFill>
                  <a:srgbClr val="212529"/>
                </a:solidFill>
                <a:latin typeface="Verdana" panose="020B0604030504040204" pitchFamily="34" charset="0"/>
              </a:rPr>
            </a:br>
            <a:endParaRPr lang="fr-FR" sz="1600" dirty="0">
              <a:solidFill>
                <a:srgbClr val="212529"/>
              </a:solidFill>
              <a:latin typeface="Verdana" panose="020B0604030504040204" pitchFamily="34" charset="0"/>
            </a:endParaRP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en-CA" dirty="0" err="1"/>
              <a:t>Sécurité</a:t>
            </a:r>
            <a:r>
              <a:rPr lang="en-CA" dirty="0"/>
              <a:t> physique</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ecurity camera with solid fill">
            <a:extLst>
              <a:ext uri="{FF2B5EF4-FFF2-40B4-BE49-F238E27FC236}">
                <a16:creationId xmlns:a16="http://schemas.microsoft.com/office/drawing/2014/main" id="{E5357E03-420D-2392-4E5D-7F9E8A610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1" y="4365104"/>
            <a:ext cx="1397415" cy="1397415"/>
          </a:xfrm>
          <a:prstGeom prst="rect">
            <a:avLst/>
          </a:prstGeom>
        </p:spPr>
      </p:pic>
      <p:grpSp>
        <p:nvGrpSpPr>
          <p:cNvPr id="15" name="Group 14">
            <a:extLst>
              <a:ext uri="{FF2B5EF4-FFF2-40B4-BE49-F238E27FC236}">
                <a16:creationId xmlns:a16="http://schemas.microsoft.com/office/drawing/2014/main" id="{C095B889-F5A1-5995-5065-EEF028E2C71D}"/>
              </a:ext>
            </a:extLst>
          </p:cNvPr>
          <p:cNvGrpSpPr/>
          <p:nvPr/>
        </p:nvGrpSpPr>
        <p:grpSpPr>
          <a:xfrm>
            <a:off x="983432" y="2426398"/>
            <a:ext cx="1397415" cy="1397415"/>
            <a:chOff x="6253500" y="4664636"/>
            <a:chExt cx="1397415" cy="1397415"/>
          </a:xfrm>
        </p:grpSpPr>
        <p:grpSp>
          <p:nvGrpSpPr>
            <p:cNvPr id="13" name="Group 12">
              <a:extLst>
                <a:ext uri="{FF2B5EF4-FFF2-40B4-BE49-F238E27FC236}">
                  <a16:creationId xmlns:a16="http://schemas.microsoft.com/office/drawing/2014/main" id="{9CA59769-8750-024A-0E9C-0F8A39DF7316}"/>
                </a:ext>
              </a:extLst>
            </p:cNvPr>
            <p:cNvGrpSpPr/>
            <p:nvPr/>
          </p:nvGrpSpPr>
          <p:grpSpPr>
            <a:xfrm>
              <a:off x="6253500" y="4664636"/>
              <a:ext cx="1397415" cy="1397415"/>
              <a:chOff x="6089688" y="4664636"/>
              <a:chExt cx="1397415" cy="1397415"/>
            </a:xfrm>
          </p:grpSpPr>
          <p:pic>
            <p:nvPicPr>
              <p:cNvPr id="10" name="Graphic 9" descr="Security camera with solid fill">
                <a:extLst>
                  <a:ext uri="{FF2B5EF4-FFF2-40B4-BE49-F238E27FC236}">
                    <a16:creationId xmlns:a16="http://schemas.microsoft.com/office/drawing/2014/main" id="{E1D7286A-8D60-0C72-CCFD-FC8F38F26B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9688" y="4664636"/>
                <a:ext cx="1397415" cy="1397415"/>
              </a:xfrm>
              <a:prstGeom prst="rect">
                <a:avLst/>
              </a:prstGeom>
            </p:spPr>
          </p:pic>
          <p:sp>
            <p:nvSpPr>
              <p:cNvPr id="11" name="Isosceles Triangle 10">
                <a:extLst>
                  <a:ext uri="{FF2B5EF4-FFF2-40B4-BE49-F238E27FC236}">
                    <a16:creationId xmlns:a16="http://schemas.microsoft.com/office/drawing/2014/main" id="{3D6E26A5-B106-7162-A799-EF990B94AB34}"/>
                  </a:ext>
                </a:extLst>
              </p:cNvPr>
              <p:cNvSpPr/>
              <p:nvPr/>
            </p:nvSpPr>
            <p:spPr>
              <a:xfrm>
                <a:off x="6248335" y="4859288"/>
                <a:ext cx="1114546" cy="1008112"/>
              </a:xfrm>
              <a:prstGeom prst="triangle">
                <a:avLst/>
              </a:prstGeom>
              <a:solidFill>
                <a:srgbClr val="8DBBCA"/>
              </a:solidFill>
              <a:ln>
                <a:solidFill>
                  <a:srgbClr val="8DBB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Graphic 7" descr="Robber with solid fill">
              <a:extLst>
                <a:ext uri="{FF2B5EF4-FFF2-40B4-BE49-F238E27FC236}">
                  <a16:creationId xmlns:a16="http://schemas.microsoft.com/office/drawing/2014/main" id="{AAF9CC3B-88F0-FD5F-FB66-9AA896C23E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4190" y="5057229"/>
              <a:ext cx="854223" cy="854223"/>
            </a:xfrm>
            <a:prstGeom prst="rect">
              <a:avLst/>
            </a:prstGeom>
          </p:spPr>
        </p:pic>
      </p:grpSp>
    </p:spTree>
    <p:extLst>
      <p:ext uri="{BB962C8B-B14F-4D97-AF65-F5344CB8AC3E}">
        <p14:creationId xmlns:p14="http://schemas.microsoft.com/office/powerpoint/2010/main" val="188496352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normAutofit/>
          </a:bodyPr>
          <a:lstStyle/>
          <a:p>
            <a:r>
              <a:rPr lang="fr-FR" dirty="0"/>
              <a:t>Conclusion</a:t>
            </a:r>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52043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Conclusion</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Instagram est l'une des plateformes de réseaux sociaux les plus populaires au monde, avec plus d'un milliard d'utilisateurs actifs mensuels. Instagram a besoin d'une base de données qui puisse gérer des quantités massives de données de manière efficace. </a:t>
            </a:r>
          </a:p>
          <a:p>
            <a:pPr>
              <a:spcBef>
                <a:spcPts val="1800"/>
              </a:spcBef>
              <a:spcAft>
                <a:spcPts val="600"/>
              </a:spcAft>
            </a:pPr>
            <a:r>
              <a:rPr lang="fr-FR" sz="1600" dirty="0">
                <a:solidFill>
                  <a:srgbClr val="212529"/>
                </a:solidFill>
                <a:latin typeface="Verdana" panose="020B0604030504040204" pitchFamily="34" charset="0"/>
              </a:rPr>
              <a:t>Le choix de Cassandra est due à plusieurs critères tels que sa manière de gérer les requêtes en temps réelle dans le but d'offrir une expérience utilisateur rapide ainsi sa flexibilité dans la gestion des données et son adaptation par rapport aux applications qui nécessitent une haute disponibilité et une tolérance aux pannes.</a:t>
            </a:r>
          </a:p>
          <a:p>
            <a:pPr>
              <a:spcBef>
                <a:spcPts val="1800"/>
              </a:spcBef>
              <a:spcAft>
                <a:spcPts val="600"/>
              </a:spcAft>
            </a:pPr>
            <a:r>
              <a:rPr lang="fr-FR" sz="1600" dirty="0">
                <a:solidFill>
                  <a:srgbClr val="212529"/>
                </a:solidFill>
                <a:latin typeface="Verdana" panose="020B0604030504040204" pitchFamily="34" charset="0"/>
              </a:rPr>
              <a:t>Cassandra peut facilement s'étendre à mesure que les besoins de stockage augmentent grâce à son architecture distribuée, qui garantit également une haute disponibilité, même en cas de défaillance d'un ou plusieurs serveurs, cela va permettre à Instagram de continuer à fonctionner normalement, sans interruption de service afin d’améliorer la gestion des profils des utilisateurs, faciliter leurs interactions et qu’il pourra stocker une grande variété de données, notamment les commentaires, les likes, les followers, les recherches et surtout les </a:t>
            </a:r>
            <a:r>
              <a:rPr lang="fr-FR" sz="1600" dirty="0">
                <a:solidFill>
                  <a:srgbClr val="212529"/>
                </a:solidFill>
                <a:effectLst>
                  <a:outerShdw blurRad="38100" dist="38100" dir="2700000" algn="tl">
                    <a:srgbClr val="000000">
                      <a:alpha val="43137"/>
                    </a:srgbClr>
                  </a:outerShdw>
                </a:effectLst>
                <a:latin typeface="Verdana" panose="020B0604030504040204" pitchFamily="34" charset="0"/>
              </a:rPr>
              <a:t>photos</a:t>
            </a:r>
            <a:r>
              <a:rPr lang="fr-FR" sz="1600" dirty="0">
                <a:solidFill>
                  <a:srgbClr val="212529"/>
                </a:solidFill>
                <a:latin typeface="Verdana" panose="020B0604030504040204" pitchFamily="34" charset="0"/>
              </a:rPr>
              <a:t>.</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Cas pratique</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596992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Conclusion</a:t>
            </a:r>
            <a:endParaRPr lang="en-US" dirty="0"/>
          </a:p>
        </p:txBody>
      </p:sp>
      <p:sp>
        <p:nvSpPr>
          <p:cNvPr id="4" name="Content Placeholder 6">
            <a:extLst>
              <a:ext uri="{FF2B5EF4-FFF2-40B4-BE49-F238E27FC236}">
                <a16:creationId xmlns:a16="http://schemas.microsoft.com/office/drawing/2014/main" id="{7090ECA1-FC61-C09A-E2D5-1EAD3100D737}"/>
              </a:ext>
            </a:extLst>
          </p:cNvPr>
          <p:cNvSpPr>
            <a:spLocks noGrp="1"/>
          </p:cNvSpPr>
          <p:nvPr>
            <p:ph sz="quarter" idx="13"/>
          </p:nvPr>
        </p:nvSpPr>
        <p:spPr>
          <a:xfrm>
            <a:off x="548640" y="2667000"/>
            <a:ext cx="11091975" cy="3886200"/>
          </a:xfrm>
        </p:spPr>
        <p:txBody>
          <a:bodyPr>
            <a:noAutofit/>
          </a:bodyPr>
          <a:lstStyle/>
          <a:p>
            <a:pPr>
              <a:spcBef>
                <a:spcPts val="1800"/>
              </a:spcBef>
              <a:spcAft>
                <a:spcPts val="600"/>
              </a:spcAft>
            </a:pPr>
            <a:r>
              <a:rPr lang="fr-FR" sz="1600" dirty="0">
                <a:solidFill>
                  <a:srgbClr val="212529"/>
                </a:solidFill>
                <a:latin typeface="Verdana" panose="020B0604030504040204" pitchFamily="34" charset="0"/>
              </a:rPr>
              <a:t>Afin de réduire encore la latence de lecture et d’écriture de Cassandra l'équipe Cassandra d'Instagram a commencé à travailler sur un nouveau projet: </a:t>
            </a:r>
            <a:r>
              <a:rPr lang="fr-FR" sz="1600" dirty="0" err="1">
                <a:solidFill>
                  <a:srgbClr val="212529"/>
                </a:solidFill>
                <a:latin typeface="Verdana" panose="020B0604030504040204" pitchFamily="34" charset="0"/>
              </a:rPr>
              <a:t>Rocksandra</a:t>
            </a:r>
            <a:r>
              <a:rPr lang="fr-FR" sz="1600" dirty="0">
                <a:solidFill>
                  <a:srgbClr val="212529"/>
                </a:solidFill>
                <a:latin typeface="Verdana" panose="020B0604030504040204" pitchFamily="34" charset="0"/>
              </a:rPr>
              <a:t>. Voilà une graphe illustrative qui montre e résultat obtenu :</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Cas pratique: </a:t>
            </a:r>
            <a:r>
              <a:rPr lang="fr-FR" dirty="0" err="1"/>
              <a:t>Rocksandra</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Chart 6">
            <a:extLst>
              <a:ext uri="{FF2B5EF4-FFF2-40B4-BE49-F238E27FC236}">
                <a16:creationId xmlns:a16="http://schemas.microsoft.com/office/drawing/2014/main" id="{23DB5861-AED9-C4E3-05FD-F36229271E87}"/>
              </a:ext>
            </a:extLst>
          </p:cNvPr>
          <p:cNvGraphicFramePr/>
          <p:nvPr>
            <p:extLst>
              <p:ext uri="{D42A27DB-BD31-4B8C-83A1-F6EECF244321}">
                <p14:modId xmlns:p14="http://schemas.microsoft.com/office/powerpoint/2010/main" val="428520086"/>
              </p:ext>
            </p:extLst>
          </p:nvPr>
        </p:nvGraphicFramePr>
        <p:xfrm>
          <a:off x="1249696" y="2127825"/>
          <a:ext cx="9403047" cy="462017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095563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7"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Conclusion</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Cas pratique: </a:t>
            </a:r>
            <a:r>
              <a:rPr lang="fr-FR" dirty="0" err="1"/>
              <a:t>Rocksandra</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hart 5">
            <a:extLst>
              <a:ext uri="{FF2B5EF4-FFF2-40B4-BE49-F238E27FC236}">
                <a16:creationId xmlns:a16="http://schemas.microsoft.com/office/drawing/2014/main" id="{B551A188-8CC6-23B6-1C12-004A83474265}"/>
              </a:ext>
            </a:extLst>
          </p:cNvPr>
          <p:cNvGraphicFramePr/>
          <p:nvPr>
            <p:extLst>
              <p:ext uri="{D42A27DB-BD31-4B8C-83A1-F6EECF244321}">
                <p14:modId xmlns:p14="http://schemas.microsoft.com/office/powerpoint/2010/main" val="2086464649"/>
              </p:ext>
            </p:extLst>
          </p:nvPr>
        </p:nvGraphicFramePr>
        <p:xfrm>
          <a:off x="1487488" y="2231886"/>
          <a:ext cx="8672512" cy="39064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729428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a:bodyPr>
          <a:lstStyle/>
          <a:p>
            <a:r>
              <a:rPr lang="fr-FR" dirty="0"/>
              <a:t>Conclusion</a:t>
            </a: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Utilisation dans l’industrie</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26</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Content Placeholder 9">
            <a:extLst>
              <a:ext uri="{FF2B5EF4-FFF2-40B4-BE49-F238E27FC236}">
                <a16:creationId xmlns:a16="http://schemas.microsoft.com/office/drawing/2014/main" id="{340DB42D-8897-3E79-AA46-6C9B6B3AF520}"/>
              </a:ext>
            </a:extLst>
          </p:cNvPr>
          <p:cNvGraphicFramePr>
            <a:graphicFrameLocks noGrp="1"/>
          </p:cNvGraphicFramePr>
          <p:nvPr>
            <p:ph sz="quarter" idx="13"/>
            <p:extLst>
              <p:ext uri="{D42A27DB-BD31-4B8C-83A1-F6EECF244321}">
                <p14:modId xmlns:p14="http://schemas.microsoft.com/office/powerpoint/2010/main" val="1214132997"/>
              </p:ext>
            </p:extLst>
          </p:nvPr>
        </p:nvGraphicFramePr>
        <p:xfrm>
          <a:off x="549274" y="2667000"/>
          <a:ext cx="11019333" cy="36607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700623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7991"/>
        </a:solidFill>
        <a:effectLst/>
      </p:bgPr>
    </p:bg>
    <p:spTree>
      <p:nvGrpSpPr>
        <p:cNvPr id="1" name=""/>
        <p:cNvGrpSpPr/>
        <p:nvPr/>
      </p:nvGrpSpPr>
      <p:grpSpPr>
        <a:xfrm>
          <a:off x="0" y="0"/>
          <a:ext cx="0" cy="0"/>
          <a:chOff x="0" y="0"/>
          <a:chExt cx="0" cy="0"/>
        </a:xfrm>
      </p:grpSpPr>
      <p:pic>
        <p:nvPicPr>
          <p:cNvPr id="7" name="Picture Placeholder 6" descr="A network made up of connected lines and dots">
            <a:extLst>
              <a:ext uri="{FF2B5EF4-FFF2-40B4-BE49-F238E27FC236}">
                <a16:creationId xmlns:a16="http://schemas.microsoft.com/office/drawing/2014/main" id="{9A5A17B0-1AC9-192B-1F69-85A92B1F0CC8}"/>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saturation sat="0"/>
                    </a14:imgEffect>
                  </a14:imgLayer>
                </a14:imgProps>
              </a:ext>
            </a:extLst>
          </a:blip>
          <a:srcRect t="8834" b="8834"/>
          <a:stretch>
            <a:fillRect/>
          </a:stretch>
        </p:blipFill>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257300" y="1556792"/>
            <a:ext cx="4114800" cy="4386808"/>
          </a:xfrm>
        </p:spPr>
        <p:txBody>
          <a:bodyPr/>
          <a:lstStyle/>
          <a:p>
            <a:pPr algn="l" fontAlgn="base"/>
            <a:r>
              <a:rPr lang="en-CA" b="0" i="0" dirty="0">
                <a:solidFill>
                  <a:srgbClr val="000514"/>
                </a:solidFill>
                <a:effectLst/>
                <a:latin typeface="inherit"/>
              </a:rPr>
              <a:t>“You can have data without information, but you cannot have information without data.” — Daniel Keys Moran</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p:txBody>
          <a:bodyPr>
            <a:normAutofit/>
          </a:bodyPr>
          <a:lstStyle/>
          <a:p>
            <a:r>
              <a:rPr lang="en-US" sz="3200" dirty="0"/>
              <a:t>Merci pour </a:t>
            </a:r>
            <a:r>
              <a:rPr lang="en-US" sz="3200" dirty="0" err="1"/>
              <a:t>votre</a:t>
            </a:r>
            <a:r>
              <a:rPr lang="en-US" sz="3200" dirty="0"/>
              <a:t> attention!</a:t>
            </a:r>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55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55000" lnSpcReduction="20000"/>
          </a:bodyPr>
          <a:lstStyle/>
          <a:p>
            <a:endParaRPr lang="en-US" dirty="0"/>
          </a:p>
        </p:txBody>
      </p:sp>
    </p:spTree>
    <p:extLst>
      <p:ext uri="{BB962C8B-B14F-4D97-AF65-F5344CB8AC3E}">
        <p14:creationId xmlns:p14="http://schemas.microsoft.com/office/powerpoint/2010/main" val="320284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normAutofit fontScale="90000"/>
          </a:bodyPr>
          <a:lstStyle/>
          <a:p>
            <a:r>
              <a:rPr lang="fr-FR" dirty="0"/>
              <a:t>Introduction à la base de données Cassandra</a:t>
            </a:r>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89830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Introduction à la base de données Cassandra</a:t>
            </a:r>
            <a:br>
              <a:rPr lang="fr-FR" dirty="0"/>
            </a:br>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p:txBody>
          <a:bodyPr>
            <a:normAutofit lnSpcReduction="10000"/>
          </a:bodyPr>
          <a:lstStyle/>
          <a:p>
            <a:r>
              <a:rPr lang="fr-FR" dirty="0"/>
              <a:t>Apache Cassandra est une base de données NoSQL très flexible conçue pour gérer de gros volumes de données sur des clusters de serveurs. </a:t>
            </a:r>
          </a:p>
          <a:p>
            <a:r>
              <a:rPr lang="fr-FR" dirty="0"/>
              <a:t>Elle a été créée par Apache Software </a:t>
            </a:r>
            <a:r>
              <a:rPr lang="fr-FR" dirty="0" err="1"/>
              <a:t>Foundation</a:t>
            </a:r>
            <a:r>
              <a:rPr lang="fr-FR" dirty="0"/>
              <a:t> pour répondre aux exigences de performance et de disponibilité des applications Web modernes nécessitant un accès rapide aux données.</a:t>
            </a:r>
          </a:p>
          <a:p>
            <a:r>
              <a:rPr lang="fr-FR" dirty="0"/>
              <a:t>Cassandra utilise un modèle de données basé sur des colonnes plutôt que sur des lignes, permettant un stockage efficace de grands ensembles de données avec un modèle de données flexible et extensible. </a:t>
            </a:r>
          </a:p>
          <a:p>
            <a:r>
              <a:rPr lang="fr-FR" dirty="0"/>
              <a:t>Lorsqu'il est nécessaire de stocker des données telles que des profils d'utilisateurs, une messagerie en temps réel, des recommandations de produits, etc., Apache Cassandra est un très bon choix. </a:t>
            </a:r>
          </a:p>
          <a:p>
            <a:r>
              <a:rPr lang="fr-FR" dirty="0"/>
              <a:t>Grâce à ses atouts, Apache </a:t>
            </a:r>
            <a:r>
              <a:rPr lang="fr-FR" dirty="0" err="1"/>
              <a:t>Casssandra</a:t>
            </a:r>
            <a:r>
              <a:rPr lang="fr-FR" dirty="0"/>
              <a:t> est devenue une option populaire pour les applications web de nos jours.</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en-CA" dirty="0" err="1"/>
              <a:t>Présentation</a:t>
            </a:r>
            <a:r>
              <a:rPr lang="en-CA" dirty="0"/>
              <a:t> de Cassandra</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472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a:xfrm>
            <a:off x="548640" y="2667000"/>
            <a:ext cx="10288693" cy="545976"/>
          </a:xfrm>
        </p:spPr>
        <p:txBody>
          <a:bodyPr>
            <a:noAutofit/>
          </a:bodyPr>
          <a:lstStyle/>
          <a:p>
            <a:pPr marL="0" indent="0">
              <a:buNone/>
            </a:pPr>
            <a:r>
              <a:rPr lang="fr-FR" dirty="0"/>
              <a:t>Nous utilisons une approche ascendante pour comprendre le modèle de données Apache Cassandra. Commençons d'abord par une structure de carte:</a:t>
            </a:r>
            <a:br>
              <a:rPr lang="fr-FR" dirty="0"/>
            </a:br>
            <a:endParaRPr lang="fr-FR" dirty="0"/>
          </a:p>
        </p:txBody>
      </p:sp>
      <p:pic>
        <p:nvPicPr>
          <p:cNvPr id="5" name="Picture 4" descr="A screenshot of a computer&#10;&#10;Description automatically generated with low confidence">
            <a:extLst>
              <a:ext uri="{FF2B5EF4-FFF2-40B4-BE49-F238E27FC236}">
                <a16:creationId xmlns:a16="http://schemas.microsoft.com/office/drawing/2014/main" id="{52195DF5-F816-7264-E606-B4350E6A1D16}"/>
              </a:ext>
            </a:extLst>
          </p:cNvPr>
          <p:cNvPicPr>
            <a:picLocks noChangeAspect="1"/>
          </p:cNvPicPr>
          <p:nvPr/>
        </p:nvPicPr>
        <p:blipFill>
          <a:blip r:embed="rId3"/>
          <a:stretch>
            <a:fillRect/>
          </a:stretch>
        </p:blipFill>
        <p:spPr>
          <a:xfrm>
            <a:off x="3323692" y="3778844"/>
            <a:ext cx="5544616" cy="1934439"/>
          </a:xfrm>
          <a:prstGeom prst="rect">
            <a:avLst/>
          </a:prstGeom>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Introduction à la base de données Cassandra</a:t>
            </a:r>
            <a:br>
              <a:rPr lang="fr-FR" dirty="0"/>
            </a:b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Modèles des données utilisées dans Cassandra</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12">
            <a:extLst>
              <a:ext uri="{FF2B5EF4-FFF2-40B4-BE49-F238E27FC236}">
                <a16:creationId xmlns:a16="http://schemas.microsoft.com/office/drawing/2014/main" id="{8B13A299-3DC1-9279-C1D0-C09179FBCC07}"/>
              </a:ext>
            </a:extLst>
          </p:cNvPr>
          <p:cNvSpPr txBox="1">
            <a:spLocks/>
          </p:cNvSpPr>
          <p:nvPr/>
        </p:nvSpPr>
        <p:spPr>
          <a:xfrm>
            <a:off x="548640" y="2684099"/>
            <a:ext cx="10288693" cy="435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fr-FR" b="0" i="0" u="none" strike="noStrike" dirty="0">
                <a:solidFill>
                  <a:srgbClr val="212529"/>
                </a:solidFill>
                <a:effectLst/>
              </a:rPr>
              <a:t>Cependant, cette structure ne fonctionne que pour une instance d’une entité donnée. </a:t>
            </a:r>
            <a:endParaRPr lang="fr-FR" dirty="0"/>
          </a:p>
        </p:txBody>
      </p:sp>
      <p:pic>
        <p:nvPicPr>
          <p:cNvPr id="8" name="Graphic 7" descr="Close with solid fill">
            <a:extLst>
              <a:ext uri="{FF2B5EF4-FFF2-40B4-BE49-F238E27FC236}">
                <a16:creationId xmlns:a16="http://schemas.microsoft.com/office/drawing/2014/main" id="{AA3C13CF-7BF6-56C3-5E2A-90D146185C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1704" y="3778843"/>
            <a:ext cx="5328592" cy="1934439"/>
          </a:xfrm>
          <a:prstGeom prst="rect">
            <a:avLst/>
          </a:prstGeom>
        </p:spPr>
      </p:pic>
    </p:spTree>
    <p:extLst>
      <p:ext uri="{BB962C8B-B14F-4D97-AF65-F5344CB8AC3E}">
        <p14:creationId xmlns:p14="http://schemas.microsoft.com/office/powerpoint/2010/main" val="53984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51BC79-21CA-F8B0-60F2-CB16BF966547}"/>
              </a:ext>
            </a:extLst>
          </p:cNvPr>
          <p:cNvSpPr/>
          <p:nvPr/>
        </p:nvSpPr>
        <p:spPr>
          <a:xfrm>
            <a:off x="5250722" y="2711137"/>
            <a:ext cx="6533910" cy="3240360"/>
          </a:xfrm>
          <a:prstGeom prst="rect">
            <a:avLst/>
          </a:prstGeom>
          <a:solidFill>
            <a:srgbClr val="8DBBCA"/>
          </a:solidFill>
          <a:ln>
            <a:solidFill>
              <a:srgbClr val="8DBB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Introduction à la base de données Cassandra</a:t>
            </a:r>
            <a:br>
              <a:rPr lang="fr-FR" dirty="0"/>
            </a:b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Modèles des données utilisées dans Cassandra: Famille de colonnes</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3D6AEA66-B8CE-A229-9E18-5C36560A45E9}"/>
              </a:ext>
            </a:extLst>
          </p:cNvPr>
          <p:cNvSpPr>
            <a:spLocks noGrp="1"/>
          </p:cNvSpPr>
          <p:nvPr>
            <p:ph sz="quarter" idx="13"/>
          </p:nvPr>
        </p:nvSpPr>
        <p:spPr>
          <a:xfrm>
            <a:off x="548641" y="2666999"/>
            <a:ext cx="4467239" cy="4191001"/>
          </a:xfrm>
        </p:spPr>
        <p:txBody>
          <a:bodyPr>
            <a:normAutofit/>
          </a:bodyPr>
          <a:lstStyle/>
          <a:p>
            <a:pPr marL="0" indent="0">
              <a:buNone/>
            </a:pPr>
            <a:r>
              <a:rPr lang="fr-FR" b="0" i="0" u="none" strike="noStrike" dirty="0">
                <a:solidFill>
                  <a:srgbClr val="212529"/>
                </a:solidFill>
                <a:effectLst/>
              </a:rPr>
              <a:t>Par conséquent, nous avons besoin des lignes pour regrouper les valeurs de colonnes ensemble et des clés de ligne pour identifier chaque ensemble de colonnes. Une entité individuelle avec un ensemble de colonnes est appelée une ligne et chaque paire </a:t>
            </a:r>
            <a:r>
              <a:rPr lang="fr-FR" b="0" i="0" u="none" strike="noStrike" dirty="0" err="1">
                <a:solidFill>
                  <a:srgbClr val="212529"/>
                </a:solidFill>
                <a:effectLst/>
              </a:rPr>
              <a:t>nom-valeur</a:t>
            </a:r>
            <a:r>
              <a:rPr lang="fr-FR" b="0" i="0" u="none" strike="noStrike" dirty="0">
                <a:solidFill>
                  <a:srgbClr val="212529"/>
                </a:solidFill>
                <a:effectLst/>
              </a:rPr>
              <a:t> est appelée une colonne. </a:t>
            </a:r>
          </a:p>
          <a:p>
            <a:pPr marL="0" indent="0">
              <a:buNone/>
            </a:pPr>
            <a:r>
              <a:rPr lang="fr-FR" dirty="0"/>
              <a:t>L</a:t>
            </a:r>
            <a:r>
              <a:rPr lang="fr-BE" dirty="0"/>
              <a:t>a</a:t>
            </a:r>
            <a:r>
              <a:rPr lang="fr-FR" dirty="0"/>
              <a:t> famille de colonnes est le conteneur pour les lignes qui ont des ensembles de colonnes similaires, mais pas identiques.</a:t>
            </a:r>
          </a:p>
          <a:p>
            <a:endParaRPr lang="en-CA" dirty="0"/>
          </a:p>
        </p:txBody>
      </p:sp>
      <p:pic>
        <p:nvPicPr>
          <p:cNvPr id="5" name="Picture 4" descr="Graphical user interface&#10;&#10;Description automatically generated with medium confidence">
            <a:extLst>
              <a:ext uri="{FF2B5EF4-FFF2-40B4-BE49-F238E27FC236}">
                <a16:creationId xmlns:a16="http://schemas.microsoft.com/office/drawing/2014/main" id="{7A8C16AC-02D5-4932-AA4E-523D4044C5DE}"/>
              </a:ext>
            </a:extLst>
          </p:cNvPr>
          <p:cNvPicPr>
            <a:picLocks noChangeAspect="1"/>
          </p:cNvPicPr>
          <p:nvPr/>
        </p:nvPicPr>
        <p:blipFill>
          <a:blip r:embed="rId4"/>
          <a:stretch>
            <a:fillRect/>
          </a:stretch>
        </p:blipFill>
        <p:spPr>
          <a:xfrm>
            <a:off x="5375920" y="2852936"/>
            <a:ext cx="6267439" cy="2952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555414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Introduction à la base de données Cassandra</a:t>
            </a:r>
            <a:br>
              <a:rPr lang="fr-FR" dirty="0"/>
            </a:b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Modèles des données utilisées dans Cassandra: Famille de colonnes</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3D6AEA66-B8CE-A229-9E18-5C36560A45E9}"/>
              </a:ext>
            </a:extLst>
          </p:cNvPr>
          <p:cNvSpPr>
            <a:spLocks noGrp="1"/>
          </p:cNvSpPr>
          <p:nvPr>
            <p:ph sz="quarter" idx="13"/>
          </p:nvPr>
        </p:nvSpPr>
        <p:spPr>
          <a:xfrm>
            <a:off x="548640" y="2667000"/>
            <a:ext cx="11091975" cy="3200400"/>
          </a:xfrm>
        </p:spPr>
        <p:txBody>
          <a:bodyPr>
            <a:normAutofit/>
          </a:bodyPr>
          <a:lstStyle/>
          <a:p>
            <a:pPr marL="0" indent="0">
              <a:buNone/>
            </a:pPr>
            <a:r>
              <a:rPr lang="fr-FR" sz="1800" b="0" i="0" u="none" strike="noStrike" dirty="0">
                <a:solidFill>
                  <a:srgbClr val="212529"/>
                </a:solidFill>
                <a:effectLst/>
                <a:latin typeface="Verdana" panose="020B0604030504040204" pitchFamily="34" charset="0"/>
              </a:rPr>
              <a:t>Et si nous voulions créer un groupe de colonnes liées, c'est-à-dire ajouter une autre dimension à cela? Cassandra nous permet de le faire avec quelque chose appelé une super famille de colonnes. </a:t>
            </a:r>
            <a:endParaRPr lang="en-CA" dirty="0"/>
          </a:p>
        </p:txBody>
      </p:sp>
      <p:pic>
        <p:nvPicPr>
          <p:cNvPr id="4" name="Picture 2">
            <a:extLst>
              <a:ext uri="{FF2B5EF4-FFF2-40B4-BE49-F238E27FC236}">
                <a16:creationId xmlns:a16="http://schemas.microsoft.com/office/drawing/2014/main" id="{120A2D7C-BB71-88D3-8B0A-68E3AD42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50" y="3493440"/>
            <a:ext cx="7291630" cy="28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0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r>
              <a:rPr lang="fr-FR" dirty="0"/>
              <a:t>Introduction à la base de données Cassandra</a:t>
            </a:r>
            <a:br>
              <a:rPr lang="fr-FR" dirty="0"/>
            </a:br>
            <a:endParaRPr lang="en-US" dirty="0"/>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r>
              <a:rPr lang="fr-FR" dirty="0"/>
              <a:t>Modèles des données utilisées dans Cassandra: </a:t>
            </a:r>
            <a:r>
              <a:rPr lang="fr-FR" dirty="0" err="1"/>
              <a:t>Keyspace</a:t>
            </a:r>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14" name="Freeform: Shape 13">
            <a:extLst>
              <a:ext uri="{FF2B5EF4-FFF2-40B4-BE49-F238E27FC236}">
                <a16:creationId xmlns:a16="http://schemas.microsoft.com/office/drawing/2014/main" id="{49775009-84C9-52D4-94A8-1637CC22A62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3D6AEA66-B8CE-A229-9E18-5C36560A45E9}"/>
              </a:ext>
            </a:extLst>
          </p:cNvPr>
          <p:cNvSpPr>
            <a:spLocks noGrp="1"/>
          </p:cNvSpPr>
          <p:nvPr>
            <p:ph sz="quarter" idx="13"/>
          </p:nvPr>
        </p:nvSpPr>
        <p:spPr>
          <a:xfrm>
            <a:off x="548640" y="2667000"/>
            <a:ext cx="11091975" cy="3672840"/>
          </a:xfrm>
        </p:spPr>
        <p:txBody>
          <a:bodyPr>
            <a:normAutofit/>
          </a:bodyPr>
          <a:lstStyle/>
          <a:p>
            <a:r>
              <a:rPr lang="fr-FR" sz="1800" dirty="0">
                <a:solidFill>
                  <a:srgbClr val="212529"/>
                </a:solidFill>
                <a:latin typeface="Verdana" panose="020B0604030504040204" pitchFamily="34" charset="0"/>
              </a:rPr>
              <a:t>L</a:t>
            </a:r>
            <a:r>
              <a:rPr lang="fr-FR" sz="1800" b="0" i="0" u="none" strike="noStrike" dirty="0">
                <a:solidFill>
                  <a:srgbClr val="212529"/>
                </a:solidFill>
                <a:effectLst/>
                <a:latin typeface="Verdana" panose="020B0604030504040204" pitchFamily="34" charset="0"/>
              </a:rPr>
              <a:t>e conteneur logique des familles de colonnes dans Apache Cassandra est le </a:t>
            </a:r>
            <a:r>
              <a:rPr lang="fr-FR" sz="1800" b="0" i="0" u="none" strike="noStrike" dirty="0" err="1">
                <a:solidFill>
                  <a:srgbClr val="212529"/>
                </a:solidFill>
                <a:effectLst/>
                <a:latin typeface="Verdana" panose="020B0604030504040204" pitchFamily="34" charset="0"/>
              </a:rPr>
              <a:t>keyspace</a:t>
            </a:r>
            <a:r>
              <a:rPr lang="fr-FR" sz="1800" b="0" i="0" u="none" strike="noStrike" dirty="0">
                <a:solidFill>
                  <a:srgbClr val="212529"/>
                </a:solidFill>
                <a:effectLst/>
                <a:latin typeface="Verdana" panose="020B0604030504040204" pitchFamily="34" charset="0"/>
              </a:rPr>
              <a:t>, qui est parfois comparé à une base de données dans un système de gestion de base de données relationnelle, malgré les différences considérables. </a:t>
            </a:r>
          </a:p>
          <a:p>
            <a:r>
              <a:rPr lang="fr-FR" sz="1800" b="0" i="0" u="none" strike="noStrike" dirty="0">
                <a:solidFill>
                  <a:srgbClr val="212529"/>
                </a:solidFill>
                <a:effectLst/>
                <a:latin typeface="Verdana" panose="020B0604030504040204" pitchFamily="34" charset="0"/>
              </a:rPr>
              <a:t>Il est courant de créer un </a:t>
            </a:r>
            <a:r>
              <a:rPr lang="fr-FR" sz="1800" b="0" i="0" u="none" strike="noStrike" dirty="0" err="1">
                <a:solidFill>
                  <a:srgbClr val="212529"/>
                </a:solidFill>
                <a:effectLst/>
                <a:latin typeface="Verdana" panose="020B0604030504040204" pitchFamily="34" charset="0"/>
              </a:rPr>
              <a:t>keyspace</a:t>
            </a:r>
            <a:r>
              <a:rPr lang="fr-FR" sz="1800" b="0" i="0" u="none" strike="noStrike" dirty="0">
                <a:solidFill>
                  <a:srgbClr val="212529"/>
                </a:solidFill>
                <a:effectLst/>
                <a:latin typeface="Verdana" panose="020B0604030504040204" pitchFamily="34" charset="0"/>
              </a:rPr>
              <a:t> par application, mais il est possible de créer autant de </a:t>
            </a:r>
            <a:r>
              <a:rPr lang="fr-FR" sz="1800" b="0" i="0" u="none" strike="noStrike" dirty="0" err="1">
                <a:solidFill>
                  <a:srgbClr val="212529"/>
                </a:solidFill>
                <a:effectLst/>
                <a:latin typeface="Verdana" panose="020B0604030504040204" pitchFamily="34" charset="0"/>
              </a:rPr>
              <a:t>keyspaces</a:t>
            </a:r>
            <a:r>
              <a:rPr lang="fr-FR" sz="1800" b="0" i="0" u="none" strike="noStrike" dirty="0">
                <a:solidFill>
                  <a:srgbClr val="212529"/>
                </a:solidFill>
                <a:effectLst/>
                <a:latin typeface="Verdana" panose="020B0604030504040204" pitchFamily="34" charset="0"/>
              </a:rPr>
              <a:t> que vous en avez besoin. Cependant, la création de centaines de </a:t>
            </a:r>
            <a:r>
              <a:rPr lang="fr-FR" sz="1800" b="0" i="0" u="none" strike="noStrike" dirty="0" err="1">
                <a:solidFill>
                  <a:srgbClr val="212529"/>
                </a:solidFill>
                <a:effectLst/>
                <a:latin typeface="Verdana" panose="020B0604030504040204" pitchFamily="34" charset="0"/>
              </a:rPr>
              <a:t>keyspaces</a:t>
            </a:r>
            <a:r>
              <a:rPr lang="fr-FR" sz="1800" b="0" i="0" u="none" strike="noStrike" dirty="0">
                <a:solidFill>
                  <a:srgbClr val="212529"/>
                </a:solidFill>
                <a:effectLst/>
                <a:latin typeface="Verdana" panose="020B0604030504040204" pitchFamily="34" charset="0"/>
              </a:rPr>
              <a:t> par application peut générer des problèmes. </a:t>
            </a:r>
          </a:p>
          <a:p>
            <a:r>
              <a:rPr lang="fr-FR" sz="1800" dirty="0">
                <a:solidFill>
                  <a:srgbClr val="212529"/>
                </a:solidFill>
                <a:latin typeface="Verdana" panose="020B0604030504040204" pitchFamily="34" charset="0"/>
              </a:rPr>
              <a:t>Il possède un nom ainsi qu'un ensemble d'attributs qui décrivent son comportement. Les attributs de base que vous devez définir lors de la création d'un </a:t>
            </a:r>
            <a:r>
              <a:rPr lang="fr-FR" sz="1800" dirty="0" err="1">
                <a:solidFill>
                  <a:srgbClr val="212529"/>
                </a:solidFill>
                <a:latin typeface="Verdana" panose="020B0604030504040204" pitchFamily="34" charset="0"/>
              </a:rPr>
              <a:t>keyspace</a:t>
            </a:r>
            <a:r>
              <a:rPr lang="fr-FR" sz="1800" dirty="0">
                <a:solidFill>
                  <a:srgbClr val="212529"/>
                </a:solidFill>
                <a:latin typeface="Verdana" panose="020B0604030504040204" pitchFamily="34" charset="0"/>
              </a:rPr>
              <a:t> sont: </a:t>
            </a:r>
          </a:p>
          <a:p>
            <a:pPr lvl="1">
              <a:lnSpc>
                <a:spcPct val="100000"/>
              </a:lnSpc>
              <a:buSzPct val="98000"/>
              <a:buFont typeface="Symbol" panose="05050102010706020507" pitchFamily="18" charset="2"/>
              <a:buChar char=""/>
            </a:pPr>
            <a:r>
              <a:rPr lang="fr-FR" sz="1600" dirty="0">
                <a:solidFill>
                  <a:srgbClr val="212529"/>
                </a:solidFill>
                <a:latin typeface="Verdana" panose="020B0604030504040204" pitchFamily="34" charset="0"/>
              </a:rPr>
              <a:t>la stratégie de placement des répliques </a:t>
            </a:r>
          </a:p>
          <a:p>
            <a:pPr lvl="1">
              <a:lnSpc>
                <a:spcPct val="100000"/>
              </a:lnSpc>
              <a:buSzPct val="98000"/>
              <a:buFont typeface="Symbol" panose="05050102010706020507" pitchFamily="18" charset="2"/>
              <a:buChar char=""/>
            </a:pPr>
            <a:r>
              <a:rPr lang="fr-FR" sz="1600" dirty="0">
                <a:solidFill>
                  <a:srgbClr val="212529"/>
                </a:solidFill>
                <a:latin typeface="Verdana" panose="020B0604030504040204" pitchFamily="34" charset="0"/>
              </a:rPr>
              <a:t>le facteur de réplication (qui détermine le nombre total de copies distribuées sur différents nœuds).</a:t>
            </a:r>
          </a:p>
        </p:txBody>
      </p:sp>
    </p:spTree>
    <p:extLst>
      <p:ext uri="{BB962C8B-B14F-4D97-AF65-F5344CB8AC3E}">
        <p14:creationId xmlns:p14="http://schemas.microsoft.com/office/powerpoint/2010/main" val="267205524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p:txBody>
          <a:bodyPr>
            <a:normAutofit fontScale="90000"/>
          </a:bodyPr>
          <a:lstStyle/>
          <a:p>
            <a:r>
              <a:rPr lang="fr-FR" dirty="0"/>
              <a:t>Architecture et </a:t>
            </a:r>
            <a:r>
              <a:rPr lang="fr-FR" dirty="0" err="1"/>
              <a:t>mechanismes</a:t>
            </a:r>
            <a:r>
              <a:rPr lang="fr-FR" dirty="0"/>
              <a:t> utilisées dans Cassandra</a:t>
            </a:r>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069052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2.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3.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4.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5.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6.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7.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ppt/theme/themeOverride8.xml><?xml version="1.0" encoding="utf-8"?>
<a:themeOverride xmlns:a="http://schemas.openxmlformats.org/drawingml/2006/main">
  <a:clrScheme name="Custom 7">
    <a:dk1>
      <a:sysClr val="windowText" lastClr="000000"/>
    </a:dk1>
    <a:lt1>
      <a:sysClr val="window" lastClr="FFFFFF"/>
    </a:lt1>
    <a:dk2>
      <a:srgbClr val="777777"/>
    </a:dk2>
    <a:lt2>
      <a:srgbClr val="DFE3E5"/>
    </a:lt2>
    <a:accent1>
      <a:srgbClr val="1F7991"/>
    </a:accent1>
    <a:accent2>
      <a:srgbClr val="6E9E6C"/>
    </a:accent2>
    <a:accent3>
      <a:srgbClr val="8DBBCA"/>
    </a:accent3>
    <a:accent4>
      <a:srgbClr val="EEC621"/>
    </a:accent4>
    <a:accent5>
      <a:srgbClr val="1F7991"/>
    </a:accent5>
    <a:accent6>
      <a:srgbClr val="8DBBCA"/>
    </a:accent6>
    <a:hlink>
      <a:srgbClr val="1F7991"/>
    </a:hlink>
    <a:folHlink>
      <a:srgbClr val="6E9E6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2207</Words>
  <Application>Microsoft Office PowerPoint</Application>
  <PresentationFormat>Widescreen</PresentationFormat>
  <Paragraphs>155</Paragraphs>
  <Slides>27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Rounded MT Bold</vt:lpstr>
      <vt:lpstr>inherit</vt:lpstr>
      <vt:lpstr>Symbol</vt:lpstr>
      <vt:lpstr>Tw Cen MT</vt:lpstr>
      <vt:lpstr>Tw Cen MT Condensed</vt:lpstr>
      <vt:lpstr>Verdana</vt:lpstr>
      <vt:lpstr>Wingdings 3</vt:lpstr>
      <vt:lpstr>ModernClassicBlock-3</vt:lpstr>
      <vt:lpstr>La base de donnÉes Apache Cassandra </vt:lpstr>
      <vt:lpstr>Sommaire</vt:lpstr>
      <vt:lpstr>Introduction à la base de données Cassandra</vt:lpstr>
      <vt:lpstr>Introduction à la base de données Cassandra </vt:lpstr>
      <vt:lpstr>Introduction à la base de données Cassandra </vt:lpstr>
      <vt:lpstr>Introduction à la base de données Cassandra </vt:lpstr>
      <vt:lpstr>Introduction à la base de données Cassandra </vt:lpstr>
      <vt:lpstr>Introduction à la base de données Cassandra </vt:lpstr>
      <vt:lpstr>Architecture et mechanismes utilisées dans Cassandra</vt:lpstr>
      <vt:lpstr>Architecture et mechanismes utilisées dans Cassandra</vt:lpstr>
      <vt:lpstr>Architecture et mechanismes utilisées dans Cassandra</vt:lpstr>
      <vt:lpstr>Architecture et mechanismes utilisées dans Cassandra</vt:lpstr>
      <vt:lpstr>Architecture et mechanismes utilisées dans Cassandra</vt:lpstr>
      <vt:lpstr>Performance de Cassandra</vt:lpstr>
      <vt:lpstr>Principales caractéristiques et avantages de l'utilisation de Cassandra</vt:lpstr>
      <vt:lpstr>Principales caractéristiques et avantages de l'utilisation de Cassandra</vt:lpstr>
      <vt:lpstr>Sécurité </vt:lpstr>
      <vt:lpstr>Principales caractéristiques et avantages de l'utilisation de Cassandra</vt:lpstr>
      <vt:lpstr>Principales caractéristiques et avantages de l'utilisation de Cassandra</vt:lpstr>
      <vt:lpstr>Principales caractéristiques et avantages de l'utilisation de Cassandra</vt:lpstr>
      <vt:lpstr>Principales caractéristiques et avantages de l'utilisation de Cassandra</vt:lpstr>
      <vt:lpstr>Conclusion</vt:lpstr>
      <vt:lpstr>Conclusion</vt:lpstr>
      <vt:lpstr>Conclusion</vt:lpstr>
      <vt:lpstr>Conclusion</vt:lpstr>
      <vt:lpstr>Conclusion</vt:lpstr>
      <vt:lpstr>“You can have data without information, but you cannot have information without data.” — Daniel Keys Moran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dc:title>
  <dc:creator>iulianacostil22@gmail.com</dc:creator>
  <cp:lastModifiedBy>iulianacostil22@gmail.com</cp:lastModifiedBy>
  <cp:revision>2</cp:revision>
  <dcterms:created xsi:type="dcterms:W3CDTF">2023-04-21T15:43:12Z</dcterms:created>
  <dcterms:modified xsi:type="dcterms:W3CDTF">2023-04-23T16:36:39Z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